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8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5" d="100"/>
          <a:sy n="95" d="100"/>
        </p:scale>
        <p:origin x="-66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A99D9F-10F3-4430-9E73-15FB3F378817}" type="datetimeFigureOut">
              <a:rPr lang="fa-IR" smtClean="0"/>
              <a:t>1440/11/27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69D84E-AEC6-4517-B91F-F61E54E4D923}" type="slidenum">
              <a:rPr lang="fa-IR" smtClean="0"/>
              <a:t>‹#›</a:t>
            </a:fld>
            <a:endParaRPr lang="fa-I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99D9F-10F3-4430-9E73-15FB3F378817}" type="datetimeFigureOut">
              <a:rPr lang="fa-IR" smtClean="0"/>
              <a:t>1440/11/27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69D84E-AEC6-4517-B91F-F61E54E4D923}"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99D9F-10F3-4430-9E73-15FB3F378817}" type="datetimeFigureOut">
              <a:rPr lang="fa-IR" smtClean="0"/>
              <a:t>1440/11/27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69D84E-AEC6-4517-B91F-F61E54E4D923}"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99D9F-10F3-4430-9E73-15FB3F378817}" type="datetimeFigureOut">
              <a:rPr lang="fa-IR" smtClean="0"/>
              <a:t>1440/11/27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69D84E-AEC6-4517-B91F-F61E54E4D923}"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99D9F-10F3-4430-9E73-15FB3F378817}" type="datetimeFigureOut">
              <a:rPr lang="fa-IR" smtClean="0"/>
              <a:t>1440/11/27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69D84E-AEC6-4517-B91F-F61E54E4D923}" type="slidenum">
              <a:rPr lang="fa-IR" smtClean="0"/>
              <a:t>‹#›</a:t>
            </a:fld>
            <a:endParaRPr lang="fa-I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A99D9F-10F3-4430-9E73-15FB3F378817}" type="datetimeFigureOut">
              <a:rPr lang="fa-IR" smtClean="0"/>
              <a:t>1440/11/27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69D84E-AEC6-4517-B91F-F61E54E4D923}"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A99D9F-10F3-4430-9E73-15FB3F378817}" type="datetimeFigureOut">
              <a:rPr lang="fa-IR" smtClean="0"/>
              <a:t>1440/11/27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269D84E-AEC6-4517-B91F-F61E54E4D923}" type="slidenum">
              <a:rPr lang="fa-IR" smtClean="0"/>
              <a:t>‹#›</a:t>
            </a:fld>
            <a:endParaRPr lang="fa-I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A99D9F-10F3-4430-9E73-15FB3F378817}" type="datetimeFigureOut">
              <a:rPr lang="fa-IR" smtClean="0"/>
              <a:t>1440/11/27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269D84E-AEC6-4517-B91F-F61E54E4D923}"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99D9F-10F3-4430-9E73-15FB3F378817}" type="datetimeFigureOut">
              <a:rPr lang="fa-IR" smtClean="0"/>
              <a:t>1440/11/27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269D84E-AEC6-4517-B91F-F61E54E4D923}"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99D9F-10F3-4430-9E73-15FB3F378817}" type="datetimeFigureOut">
              <a:rPr lang="fa-IR" smtClean="0"/>
              <a:t>1440/11/27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69D84E-AEC6-4517-B91F-F61E54E4D923}" type="slidenum">
              <a:rPr lang="fa-IR" smtClean="0"/>
              <a:t>‹#›</a:t>
            </a:fld>
            <a:endParaRPr lang="fa-I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99D9F-10F3-4430-9E73-15FB3F378817}" type="datetimeFigureOut">
              <a:rPr lang="fa-IR" smtClean="0"/>
              <a:t>1440/11/27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69D84E-AEC6-4517-B91F-F61E54E4D923}"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7A99D9F-10F3-4430-9E73-15FB3F378817}" type="datetimeFigureOut">
              <a:rPr lang="fa-IR" smtClean="0"/>
              <a:t>1440/11/27</a:t>
            </a:fld>
            <a:endParaRPr lang="fa-I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a-I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269D84E-AEC6-4517-B91F-F61E54E4D923}" type="slidenum">
              <a:rPr lang="fa-IR" smtClean="0"/>
              <a:t>‹#›</a:t>
            </a:fld>
            <a:endParaRPr lang="fa-I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rsf.research.ac.i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sipaper.org/content/62/%D8%A7%DB%8C%D9%85%D9%BE%DA%A9%D8%AA-%D9%81%DA%A9%D8%AA%D9%88%D8%B1-%DB%8C%D8%A7-%D8%B6%D8%B1%DB%8C%D8%A8-%D8%AA%D8%A7%D8%AB%DB%8C%D8%B1-%DA%86%DB%8C%D8%B3%D8%AA%D8%9F" TargetMode="External"/><Relationship Id="rId2" Type="http://schemas.openxmlformats.org/officeDocument/2006/relationships/hyperlink" Target="https://isipaper.org/section/4/%D9%85%D8%AC%D9%84%D8%A7%D8%AA" TargetMode="External"/><Relationship Id="rId1" Type="http://schemas.openxmlformats.org/officeDocument/2006/relationships/slideLayout" Target="../slideLayouts/slideLayout2.xml"/><Relationship Id="rId4" Type="http://schemas.openxmlformats.org/officeDocument/2006/relationships/hyperlink" Target="https://isipaper.org/content/356/%D9%85%D9%82%D8%A7%D9%84%D9%87-ISI-%DA%86%DA%AF%D9%88%D9%86%D9%87-%D8%A7%D8%B1%D8%B2%DB%8C%D8%A7%D8%A8%DB%8C-%D9%85%DB%8C-%D8%B4%D9%88%D8%AF%D8%9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rsf.research.ac.i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nlm.i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543800" cy="1524000"/>
          </a:xfrm>
        </p:spPr>
        <p:txBody>
          <a:bodyPr>
            <a:normAutofit/>
          </a:bodyPr>
          <a:lstStyle/>
          <a:p>
            <a:r>
              <a:rPr lang="fa-IR" sz="6000" b="1" dirty="0">
                <a:cs typeface="B Titr" panose="00000700000000000000" pitchFamily="2" charset="-78"/>
              </a:rPr>
              <a:t>معرفی </a:t>
            </a:r>
            <a:r>
              <a:rPr lang="fa-IR" sz="6000" b="1" u="sng" dirty="0">
                <a:cs typeface="B Titr" panose="00000700000000000000" pitchFamily="2" charset="-78"/>
                <a:hlinkClick r:id="rId2"/>
              </a:rPr>
              <a:t>سامانه منبع یاب</a:t>
            </a:r>
            <a:endParaRPr lang="fa-IR" sz="6000" dirty="0">
              <a:cs typeface="B Titr" panose="00000700000000000000" pitchFamily="2" charset="-78"/>
            </a:endParaRPr>
          </a:p>
        </p:txBody>
      </p:sp>
      <p:pic>
        <p:nvPicPr>
          <p:cNvPr id="1026" name="Picture 2" descr="http://rsf.research.ac.ir/images/header/header-r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429000"/>
            <a:ext cx="28765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209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0"/>
            <a:ext cx="6781800" cy="1143000"/>
          </a:xfrm>
        </p:spPr>
        <p:txBody>
          <a:bodyPr>
            <a:normAutofit/>
          </a:bodyPr>
          <a:lstStyle/>
          <a:p>
            <a:pPr algn="r"/>
            <a:r>
              <a:rPr lang="fa-IR" sz="1600" dirty="0">
                <a:cs typeface="B Nazanin" panose="00000400000000000000" pitchFamily="2" charset="-78"/>
              </a:rPr>
              <a:t>همچنین در این قسمت امکان دسته بندی و مشاهده منابع بر اساس</a:t>
            </a:r>
            <a:r>
              <a:rPr lang="en-US" sz="1600" dirty="0">
                <a:cs typeface="B Nazanin" panose="00000400000000000000" pitchFamily="2" charset="-78"/>
              </a:rPr>
              <a:t> E-Journals, E-Books, Atlases &amp; CMEs, Evidence-Based Resources, Multimedia (Movies, Images, Slides), Local Resources </a:t>
            </a:r>
            <a:r>
              <a:rPr lang="fa-IR" sz="1600" dirty="0">
                <a:cs typeface="B Nazanin" panose="00000400000000000000" pitchFamily="2" charset="-78"/>
              </a:rPr>
              <a:t>و</a:t>
            </a:r>
            <a:r>
              <a:rPr lang="en-US" sz="1600" dirty="0">
                <a:cs typeface="B Nazanin" panose="00000400000000000000" pitchFamily="2" charset="-78"/>
              </a:rPr>
              <a:t> Free Medical Resources </a:t>
            </a:r>
            <a:r>
              <a:rPr lang="fa-IR" sz="1600" dirty="0">
                <a:cs typeface="B Nazanin" panose="00000400000000000000" pitchFamily="2" charset="-78"/>
              </a:rPr>
              <a:t>وجود دارد</a:t>
            </a:r>
            <a:r>
              <a:rPr lang="en-US" sz="1600" dirty="0">
                <a:cs typeface="B Nazanin" panose="00000400000000000000" pitchFamily="2" charset="-78"/>
              </a:rPr>
              <a:t>.</a:t>
            </a:r>
            <a:r>
              <a:rPr lang="en-US" sz="1600" dirty="0"/>
              <a:t/>
            </a:r>
            <a:br>
              <a:rPr lang="en-US" sz="1600" dirty="0"/>
            </a:br>
            <a:endParaRPr lang="fa-IR" sz="1600" dirty="0"/>
          </a:p>
        </p:txBody>
      </p:sp>
      <p:pic>
        <p:nvPicPr>
          <p:cNvPr id="4" name="Content Placeholder 3" descr="https://diglib.semums.ac.ir/uploads/rsf9.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004887" y="876300"/>
            <a:ext cx="7058025" cy="3505200"/>
          </a:xfrm>
          <a:prstGeom prst="rect">
            <a:avLst/>
          </a:prstGeom>
          <a:noFill/>
          <a:ln>
            <a:noFill/>
          </a:ln>
        </p:spPr>
      </p:pic>
    </p:spTree>
    <p:extLst>
      <p:ext uri="{BB962C8B-B14F-4D97-AF65-F5344CB8AC3E}">
        <p14:creationId xmlns:p14="http://schemas.microsoft.com/office/powerpoint/2010/main" val="313459336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6477000"/>
            <a:ext cx="3581400" cy="575268"/>
          </a:xfrm>
        </p:spPr>
        <p:txBody>
          <a:bodyPr>
            <a:normAutofit fontScale="90000"/>
          </a:bodyPr>
          <a:lstStyle/>
          <a:p>
            <a:r>
              <a:rPr lang="fa-IR" sz="1800" b="1" dirty="0">
                <a:cs typeface="B Titr" panose="00000700000000000000" pitchFamily="2" charset="-78"/>
              </a:rPr>
              <a:t>عامل تاثیر یا </a:t>
            </a:r>
            <a:r>
              <a:rPr lang="en-US" sz="1800" b="1" dirty="0">
                <a:cs typeface="B Titr" panose="00000700000000000000" pitchFamily="2" charset="-78"/>
              </a:rPr>
              <a:t>Impact Factor </a:t>
            </a:r>
            <a:r>
              <a:rPr lang="fa-IR" sz="1800" b="1" dirty="0">
                <a:cs typeface="B Titr" panose="00000700000000000000" pitchFamily="2" charset="-78"/>
              </a:rPr>
              <a:t>چیست؟</a:t>
            </a:r>
            <a:br>
              <a:rPr lang="fa-IR" sz="1800" b="1" dirty="0">
                <a:cs typeface="B Titr" panose="00000700000000000000" pitchFamily="2" charset="-78"/>
              </a:rPr>
            </a:br>
            <a:r>
              <a:rPr lang="fa-IR" dirty="0"/>
              <a:t/>
            </a:r>
            <a:br>
              <a:rPr lang="fa-IR" dirty="0"/>
            </a:br>
            <a:endParaRPr lang="fa-IR" dirty="0"/>
          </a:p>
        </p:txBody>
      </p:sp>
      <p:sp>
        <p:nvSpPr>
          <p:cNvPr id="3" name="Content Placeholder 2"/>
          <p:cNvSpPr>
            <a:spLocks noGrp="1"/>
          </p:cNvSpPr>
          <p:nvPr>
            <p:ph idx="1"/>
          </p:nvPr>
        </p:nvSpPr>
        <p:spPr>
          <a:xfrm>
            <a:off x="762000" y="685800"/>
            <a:ext cx="7543800" cy="4343400"/>
          </a:xfrm>
        </p:spPr>
        <p:txBody>
          <a:bodyPr>
            <a:normAutofit/>
          </a:bodyPr>
          <a:lstStyle/>
          <a:p>
            <a:pPr algn="justLow"/>
            <a:r>
              <a:rPr lang="fa-IR" sz="1400" dirty="0">
                <a:solidFill>
                  <a:prstClr val="black">
                    <a:lumMod val="85000"/>
                    <a:lumOff val="15000"/>
                  </a:prstClr>
                </a:solidFill>
                <a:latin typeface="Impact"/>
                <a:ea typeface="+mj-ea"/>
                <a:cs typeface="B Compset" panose="00000400000000000000" pitchFamily="2" charset="-78"/>
              </a:rPr>
              <a:t>ارزش یک مقاله بر مبنای میزان تاثیر آن بر مقالات بعدی تعیین می شود. عامل تاثیر </a:t>
            </a:r>
            <a:r>
              <a:rPr lang="en-US" sz="1400" dirty="0">
                <a:solidFill>
                  <a:prstClr val="black">
                    <a:lumMod val="85000"/>
                    <a:lumOff val="15000"/>
                  </a:prstClr>
                </a:solidFill>
                <a:latin typeface="Impact"/>
                <a:ea typeface="+mj-ea"/>
                <a:cs typeface="B Compset" panose="00000400000000000000" pitchFamily="2" charset="-78"/>
              </a:rPr>
              <a:t>impact factor </a:t>
            </a:r>
            <a:r>
              <a:rPr lang="fa-IR" sz="1400" dirty="0">
                <a:solidFill>
                  <a:prstClr val="black">
                    <a:lumMod val="85000"/>
                    <a:lumOff val="15000"/>
                  </a:prstClr>
                </a:solidFill>
                <a:latin typeface="Impact"/>
                <a:ea typeface="+mj-ea"/>
                <a:cs typeface="B Compset" panose="00000400000000000000" pitchFamily="2" charset="-78"/>
              </a:rPr>
              <a:t>که معمولا به صورت </a:t>
            </a:r>
            <a:r>
              <a:rPr lang="en-US" sz="1400" dirty="0">
                <a:solidFill>
                  <a:prstClr val="black">
                    <a:lumMod val="85000"/>
                    <a:lumOff val="15000"/>
                  </a:prstClr>
                </a:solidFill>
                <a:latin typeface="Impact"/>
                <a:ea typeface="+mj-ea"/>
                <a:cs typeface="B Compset" panose="00000400000000000000" pitchFamily="2" charset="-78"/>
              </a:rPr>
              <a:t>IF </a:t>
            </a:r>
            <a:r>
              <a:rPr lang="fa-IR" sz="1400" dirty="0">
                <a:solidFill>
                  <a:prstClr val="black">
                    <a:lumMod val="85000"/>
                    <a:lumOff val="15000"/>
                  </a:prstClr>
                </a:solidFill>
                <a:latin typeface="Impact"/>
                <a:ea typeface="+mj-ea"/>
                <a:cs typeface="B Compset" panose="00000400000000000000" pitchFamily="2" charset="-78"/>
              </a:rPr>
              <a:t>نشان داده می شود، حاصل نسبت تعداد استنادها به تعداد مقالات چاپ شده در ۲ سال قبل است که معرف این تاثیر است. در واقع عامل تاثیر یک شاخص کمی است که میزان مراجعه در سال های بعد به مقاله را نشان می دهد. به بیان ساده تر </a:t>
            </a:r>
            <a:r>
              <a:rPr lang="en-US" sz="1400" dirty="0">
                <a:solidFill>
                  <a:prstClr val="black">
                    <a:lumMod val="85000"/>
                    <a:lumOff val="15000"/>
                  </a:prstClr>
                </a:solidFill>
                <a:latin typeface="Impact"/>
                <a:ea typeface="+mj-ea"/>
                <a:cs typeface="B Compset" panose="00000400000000000000" pitchFamily="2" charset="-78"/>
              </a:rPr>
              <a:t>IF </a:t>
            </a:r>
            <a:r>
              <a:rPr lang="fa-IR" sz="1400" dirty="0">
                <a:solidFill>
                  <a:prstClr val="black">
                    <a:lumMod val="85000"/>
                    <a:lumOff val="15000"/>
                  </a:prstClr>
                </a:solidFill>
                <a:latin typeface="Impact"/>
                <a:ea typeface="+mj-ea"/>
                <a:cs typeface="B Compset" panose="00000400000000000000" pitchFamily="2" charset="-78"/>
              </a:rPr>
              <a:t>بیان‌گر آن است که به طور متوسط، هرمقاله منتشر شده در یک مجله چند بار مورد ارجاع قرار گرفته است</a:t>
            </a:r>
            <a:r>
              <a:rPr lang="fa-IR" sz="1400" dirty="0" smtClean="0">
                <a:solidFill>
                  <a:prstClr val="black">
                    <a:lumMod val="85000"/>
                    <a:lumOff val="15000"/>
                  </a:prstClr>
                </a:solidFill>
                <a:latin typeface="Impact"/>
                <a:ea typeface="+mj-ea"/>
                <a:cs typeface="B Compset" panose="00000400000000000000" pitchFamily="2" charset="-78"/>
              </a:rPr>
              <a:t>.</a:t>
            </a:r>
          </a:p>
          <a:p>
            <a:r>
              <a:rPr lang="fa-IR" sz="1400" b="1" dirty="0"/>
              <a:t>نحوه محاسبه </a:t>
            </a:r>
            <a:r>
              <a:rPr lang="en-US" sz="1400" b="1" dirty="0"/>
              <a:t>IF:</a:t>
            </a:r>
          </a:p>
          <a:p>
            <a:r>
              <a:rPr lang="en-US" sz="1400" dirty="0">
                <a:cs typeface="B Compset" panose="00000400000000000000" pitchFamily="2" charset="-78"/>
              </a:rPr>
              <a:t>Impact Factor  </a:t>
            </a:r>
            <a:r>
              <a:rPr lang="fa-IR" sz="1400" dirty="0">
                <a:cs typeface="B Compset" panose="00000400000000000000" pitchFamily="2" charset="-78"/>
              </a:rPr>
              <a:t>فقط درمورد نشریات نمایه‌شده در بانک اطلاعاتی </a:t>
            </a:r>
            <a:r>
              <a:rPr lang="en-US" sz="1400" dirty="0">
                <a:cs typeface="B Compset" panose="00000400000000000000" pitchFamily="2" charset="-78"/>
              </a:rPr>
              <a:t>Web of Science </a:t>
            </a:r>
            <a:r>
              <a:rPr lang="fa-IR" sz="1400" dirty="0">
                <a:cs typeface="B Compset" panose="00000400000000000000" pitchFamily="2" charset="-78"/>
              </a:rPr>
              <a:t>و توسط موسسه </a:t>
            </a:r>
            <a:r>
              <a:rPr lang="en-US" sz="1400" dirty="0">
                <a:cs typeface="B Compset" panose="00000400000000000000" pitchFamily="2" charset="-78"/>
              </a:rPr>
              <a:t>ISI  </a:t>
            </a:r>
            <a:r>
              <a:rPr lang="fa-IR" sz="1400" dirty="0">
                <a:cs typeface="B Compset" panose="00000400000000000000" pitchFamily="2" charset="-78"/>
              </a:rPr>
              <a:t>برای بیش از ۱۱۰۰۰ مجله محاسبه و منتشر می‌شود. به‌این ترتیب فقط مجلات </a:t>
            </a:r>
            <a:r>
              <a:rPr lang="en-US" sz="1400" dirty="0">
                <a:cs typeface="B Compset" panose="00000400000000000000" pitchFamily="2" charset="-78"/>
              </a:rPr>
              <a:t>ISI </a:t>
            </a:r>
            <a:r>
              <a:rPr lang="fa-IR" sz="1400" dirty="0">
                <a:cs typeface="B Compset" panose="00000400000000000000" pitchFamily="2" charset="-78"/>
              </a:rPr>
              <a:t>دارای </a:t>
            </a:r>
            <a:r>
              <a:rPr lang="en-US" sz="1400" dirty="0">
                <a:cs typeface="B Compset" panose="00000400000000000000" pitchFamily="2" charset="-78"/>
              </a:rPr>
              <a:t>Impact Factor </a:t>
            </a:r>
            <a:r>
              <a:rPr lang="fa-IR" sz="1400" dirty="0">
                <a:cs typeface="B Compset" panose="00000400000000000000" pitchFamily="2" charset="-78"/>
              </a:rPr>
              <a:t>واقعی هستند. محاسبه بر مبنای </a:t>
            </a:r>
            <a:r>
              <a:rPr lang="fa-IR" sz="1400" u="sng" dirty="0">
                <a:cs typeface="B Compset" panose="00000400000000000000" pitchFamily="2" charset="-78"/>
              </a:rPr>
              <a:t>یک دوره سه ساله</a:t>
            </a:r>
            <a:r>
              <a:rPr lang="fa-IR" sz="1400" dirty="0">
                <a:cs typeface="B Compset" panose="00000400000000000000" pitchFamily="2" charset="-78"/>
              </a:rPr>
              <a:t> صورت می گیرد. </a:t>
            </a:r>
            <a:r>
              <a:rPr lang="en-US" sz="1400" dirty="0">
                <a:cs typeface="B Compset" panose="00000400000000000000" pitchFamily="2" charset="-78"/>
              </a:rPr>
              <a:t>IF </a:t>
            </a:r>
            <a:r>
              <a:rPr lang="fa-IR" sz="1400" dirty="0">
                <a:cs typeface="B Compset" panose="00000400000000000000" pitchFamily="2" charset="-78"/>
              </a:rPr>
              <a:t>ژورنال </a:t>
            </a:r>
            <a:r>
              <a:rPr lang="en-US" sz="1400" dirty="0">
                <a:cs typeface="B Compset" panose="00000400000000000000" pitchFamily="2" charset="-78"/>
              </a:rPr>
              <a:t>x </a:t>
            </a:r>
            <a:r>
              <a:rPr lang="fa-IR" sz="1400" dirty="0">
                <a:cs typeface="B Compset" panose="00000400000000000000" pitchFamily="2" charset="-78"/>
              </a:rPr>
              <a:t>از تقسیم نمودن تعداد موارد ارجاع به مقالات دو سال گذشته آن ژورنال (</a:t>
            </a:r>
            <a:r>
              <a:rPr lang="en-US" sz="1400" dirty="0">
                <a:cs typeface="B Compset" panose="00000400000000000000" pitchFamily="2" charset="-78"/>
              </a:rPr>
              <a:t>x) </a:t>
            </a:r>
            <a:r>
              <a:rPr lang="fa-IR" sz="1400" dirty="0">
                <a:cs typeface="B Compset" panose="00000400000000000000" pitchFamily="2" charset="-78"/>
              </a:rPr>
              <a:t>در سال جاری در تمامی ژورنالها، به تعداد مقالات منتشر شده در ژورنال (</a:t>
            </a:r>
            <a:r>
              <a:rPr lang="en-US" sz="1400" dirty="0">
                <a:cs typeface="B Compset" panose="00000400000000000000" pitchFamily="2" charset="-78"/>
              </a:rPr>
              <a:t>x) </a:t>
            </a:r>
            <a:r>
              <a:rPr lang="fa-IR" sz="1400" dirty="0">
                <a:cs typeface="B Compset" panose="00000400000000000000" pitchFamily="2" charset="-78"/>
              </a:rPr>
              <a:t>در بازه دو سال گذشته حاصل می آید. فرضا اگر در سال ۸۴ جمعا ۴۰ ارجاع به یک مجله صورت گرفته باشد و در آن مجله در سال ۸۲ تعداد ۲۶ مقاله و در سال ۸۳ تعداد ۲۴ مقاله چاپ شده باشد، ضریب ارجاع آن مجله، از تقسیم ۴۰ بر ۵۰ (۲۴+۲۶=۵۰) به دست می آید که ۰٫۸ است. یعنی به طور متوسط، هر مقاله آن نشریه ۰٫۸ مرتبه مورد استناد مقالات دیگر قرار گرفته است.</a:t>
            </a:r>
          </a:p>
          <a:p>
            <a:pPr algn="justLow"/>
            <a:endParaRPr lang="fa-IR" sz="1400" dirty="0"/>
          </a:p>
        </p:txBody>
      </p:sp>
    </p:spTree>
    <p:extLst>
      <p:ext uri="{BB962C8B-B14F-4D97-AF65-F5344CB8AC3E}">
        <p14:creationId xmlns:p14="http://schemas.microsoft.com/office/powerpoint/2010/main" val="45631190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19200"/>
            <a:ext cx="6781800" cy="4419600"/>
          </a:xfrm>
        </p:spPr>
        <p:txBody>
          <a:bodyPr>
            <a:normAutofit fontScale="90000"/>
          </a:bodyPr>
          <a:lstStyle/>
          <a:p>
            <a:pPr algn="r">
              <a:lnSpc>
                <a:spcPct val="150000"/>
              </a:lnSpc>
            </a:pPr>
            <a:r>
              <a:rPr lang="fa-IR" sz="1600" b="1" dirty="0">
                <a:cs typeface="B Compset" panose="00000400000000000000" pitchFamily="2" charset="-78"/>
              </a:rPr>
              <a:t>رتبه بندي مجلات پايگاه اسکوپوس (</a:t>
            </a:r>
            <a:r>
              <a:rPr lang="en-US" sz="1600" b="1" dirty="0" smtClean="0">
                <a:cs typeface="B Compset" panose="00000400000000000000" pitchFamily="2" charset="-78"/>
              </a:rPr>
              <a:t>Scopus</a:t>
            </a:r>
            <a:r>
              <a:rPr lang="fa-IR" sz="1600" b="1" dirty="0" smtClean="0">
                <a:cs typeface="B Compset" panose="00000400000000000000" pitchFamily="2" charset="-78"/>
              </a:rPr>
              <a:t>)</a:t>
            </a:r>
            <a:r>
              <a:rPr lang="en-US" sz="1600" b="1" dirty="0">
                <a:cs typeface="B Compset" panose="00000400000000000000" pitchFamily="2" charset="-78"/>
              </a:rPr>
              <a:t/>
            </a:r>
            <a:br>
              <a:rPr lang="en-US" sz="1600" b="1" dirty="0">
                <a:cs typeface="B Compset" panose="00000400000000000000" pitchFamily="2" charset="-78"/>
              </a:rPr>
            </a:br>
            <a:r>
              <a:rPr lang="fa-IR" sz="1600" dirty="0">
                <a:cs typeface="B Compset" panose="00000400000000000000" pitchFamily="2" charset="-78"/>
              </a:rPr>
              <a:t>نمره </a:t>
            </a:r>
            <a:r>
              <a:rPr lang="en-US" sz="1600" dirty="0">
                <a:cs typeface="B Compset" panose="00000400000000000000" pitchFamily="2" charset="-78"/>
              </a:rPr>
              <a:t>Q </a:t>
            </a:r>
            <a:r>
              <a:rPr lang="fa-IR" sz="1600" dirty="0">
                <a:cs typeface="B Compset" panose="00000400000000000000" pitchFamily="2" charset="-78"/>
              </a:rPr>
              <a:t>يا </a:t>
            </a:r>
            <a:r>
              <a:rPr lang="en-US" sz="1600" dirty="0">
                <a:cs typeface="B Compset" panose="00000400000000000000" pitchFamily="2" charset="-78"/>
              </a:rPr>
              <a:t>Quartile Score </a:t>
            </a:r>
            <a:r>
              <a:rPr lang="fa-IR" sz="1600" dirty="0">
                <a:cs typeface="B Compset" panose="00000400000000000000" pitchFamily="2" charset="-78"/>
              </a:rPr>
              <a:t>در حقيقت براي رتبه بندي مجلات اسکوپوس به شمار مي رود. بر اساس هر طبقه يا </a:t>
            </a:r>
            <a:r>
              <a:rPr lang="en-US" sz="1600" dirty="0">
                <a:cs typeface="B Compset" panose="00000400000000000000" pitchFamily="2" charset="-78"/>
              </a:rPr>
              <a:t>category </a:t>
            </a:r>
            <a:r>
              <a:rPr lang="fa-IR" sz="1600" dirty="0">
                <a:cs typeface="B Compset" panose="00000400000000000000" pitchFamily="2" charset="-78"/>
              </a:rPr>
              <a:t>که </a:t>
            </a:r>
            <a:r>
              <a:rPr lang="fa-IR" sz="1600" b="1" dirty="0">
                <a:cs typeface="B Compset" panose="00000400000000000000" pitchFamily="2" charset="-78"/>
                <a:hlinkClick r:id="rId2"/>
              </a:rPr>
              <a:t>مجلات</a:t>
            </a:r>
            <a:r>
              <a:rPr lang="fa-IR" sz="1600" dirty="0">
                <a:cs typeface="B Compset" panose="00000400000000000000" pitchFamily="2" charset="-78"/>
              </a:rPr>
              <a:t> در آن قرار دارند امتيازي بين </a:t>
            </a:r>
            <a:r>
              <a:rPr lang="en-US" sz="1600" dirty="0">
                <a:cs typeface="B Compset" panose="00000400000000000000" pitchFamily="2" charset="-78"/>
              </a:rPr>
              <a:t>Q1 </a:t>
            </a:r>
            <a:r>
              <a:rPr lang="fa-IR" sz="1600" dirty="0">
                <a:cs typeface="B Compset" panose="00000400000000000000" pitchFamily="2" charset="-78"/>
              </a:rPr>
              <a:t>تا </a:t>
            </a:r>
            <a:r>
              <a:rPr lang="en-US" sz="1600" dirty="0">
                <a:cs typeface="B Compset" panose="00000400000000000000" pitchFamily="2" charset="-78"/>
              </a:rPr>
              <a:t>Q4 </a:t>
            </a:r>
            <a:r>
              <a:rPr lang="fa-IR" sz="1600" dirty="0">
                <a:cs typeface="B Compset" panose="00000400000000000000" pitchFamily="2" charset="-78"/>
              </a:rPr>
              <a:t>به آنها تعلق مي گيرد. چيزي شبيه </a:t>
            </a:r>
            <a:r>
              <a:rPr lang="fa-IR" sz="1600" b="1" dirty="0">
                <a:cs typeface="B Compset" panose="00000400000000000000" pitchFamily="2" charset="-78"/>
                <a:hlinkClick r:id="rId3"/>
              </a:rPr>
              <a:t>ضريب تاثير</a:t>
            </a:r>
            <a:r>
              <a:rPr lang="fa-IR" sz="1600" dirty="0">
                <a:cs typeface="B Compset" panose="00000400000000000000" pitchFamily="2" charset="-78"/>
              </a:rPr>
              <a:t> در </a:t>
            </a:r>
            <a:r>
              <a:rPr lang="fa-IR" sz="1600" b="1" dirty="0">
                <a:cs typeface="B Compset" panose="00000400000000000000" pitchFamily="2" charset="-78"/>
                <a:hlinkClick r:id="rId4"/>
              </a:rPr>
              <a:t>مجلات</a:t>
            </a:r>
            <a:r>
              <a:rPr lang="en-US" sz="1600" b="1" dirty="0">
                <a:cs typeface="B Compset" panose="00000400000000000000" pitchFamily="2" charset="-78"/>
                <a:hlinkClick r:id="rId4"/>
              </a:rPr>
              <a:t>ISI</a:t>
            </a:r>
            <a:r>
              <a:rPr lang="en-US" sz="1600" dirty="0">
                <a:cs typeface="B Compset" panose="00000400000000000000" pitchFamily="2" charset="-78"/>
              </a:rPr>
              <a:t>. </a:t>
            </a:r>
            <a:r>
              <a:rPr lang="fa-IR" sz="1600" dirty="0">
                <a:cs typeface="B Compset" panose="00000400000000000000" pitchFamily="2" charset="-78"/>
              </a:rPr>
              <a:t>با اين تفاوت که</a:t>
            </a:r>
            <a:r>
              <a:rPr lang="en-US" sz="1600" dirty="0">
                <a:cs typeface="B Compset" panose="00000400000000000000" pitchFamily="2" charset="-78"/>
              </a:rPr>
              <a:t>IF  </a:t>
            </a:r>
            <a:r>
              <a:rPr lang="fa-IR" sz="1600" dirty="0">
                <a:cs typeface="B Compset" panose="00000400000000000000" pitchFamily="2" charset="-78"/>
              </a:rPr>
              <a:t>ممکن است از يک هزارم تا ۳۰ (که معمولا مجلاتي مانند نيچر و ساينس دارند) متغير باشد ولي </a:t>
            </a:r>
            <a:r>
              <a:rPr lang="en-US" sz="1600" dirty="0">
                <a:cs typeface="B Compset" panose="00000400000000000000" pitchFamily="2" charset="-78"/>
              </a:rPr>
              <a:t>Quartile Scores </a:t>
            </a:r>
            <a:r>
              <a:rPr lang="fa-IR" sz="1600" dirty="0">
                <a:cs typeface="B Compset" panose="00000400000000000000" pitchFamily="2" charset="-78"/>
              </a:rPr>
              <a:t>از يک تا ۴ متغير خواهد بود. در حقيقت </a:t>
            </a:r>
            <a:r>
              <a:rPr lang="en-US" sz="1600" dirty="0">
                <a:cs typeface="B Compset" panose="00000400000000000000" pitchFamily="2" charset="-78"/>
              </a:rPr>
              <a:t>Quartile Scores </a:t>
            </a:r>
            <a:r>
              <a:rPr lang="fa-IR" sz="1600" dirty="0">
                <a:cs typeface="B Compset" panose="00000400000000000000" pitchFamily="2" charset="-78"/>
              </a:rPr>
              <a:t>امتياز عملکردي هرمجله در </a:t>
            </a:r>
            <a:r>
              <a:rPr lang="en-US" sz="1600" dirty="0">
                <a:cs typeface="B Compset" panose="00000400000000000000" pitchFamily="2" charset="-78"/>
              </a:rPr>
              <a:t>category </a:t>
            </a:r>
            <a:r>
              <a:rPr lang="fa-IR" sz="1600" dirty="0">
                <a:cs typeface="B Compset" panose="00000400000000000000" pitchFamily="2" charset="-78"/>
              </a:rPr>
              <a:t>خود به شمار مي رود.  داشتن نمره بين </a:t>
            </a:r>
            <a:r>
              <a:rPr lang="en-US" sz="1600" dirty="0">
                <a:cs typeface="B Compset" panose="00000400000000000000" pitchFamily="2" charset="-78"/>
              </a:rPr>
              <a:t>Q1 </a:t>
            </a:r>
            <a:r>
              <a:rPr lang="fa-IR" sz="1600" dirty="0">
                <a:cs typeface="B Compset" panose="00000400000000000000" pitchFamily="2" charset="-78"/>
              </a:rPr>
              <a:t>تا </a:t>
            </a:r>
            <a:r>
              <a:rPr lang="en-US" sz="1600" dirty="0">
                <a:cs typeface="B Compset" panose="00000400000000000000" pitchFamily="2" charset="-78"/>
              </a:rPr>
              <a:t>Q4 </a:t>
            </a:r>
            <a:r>
              <a:rPr lang="fa-IR" sz="1600" dirty="0">
                <a:cs typeface="B Compset" panose="00000400000000000000" pitchFamily="2" charset="-78"/>
              </a:rPr>
              <a:t>حاکي از ارزش خاص آن مجله است.</a:t>
            </a:r>
            <a:br>
              <a:rPr lang="fa-IR" sz="1600" dirty="0">
                <a:cs typeface="B Compset" panose="00000400000000000000" pitchFamily="2" charset="-78"/>
              </a:rPr>
            </a:br>
            <a:r>
              <a:rPr lang="en-US" sz="1600" b="1" dirty="0">
                <a:cs typeface="B Compset" panose="00000400000000000000" pitchFamily="2" charset="-78"/>
              </a:rPr>
              <a:t>Q1: </a:t>
            </a:r>
            <a:r>
              <a:rPr lang="fa-IR" sz="1600" dirty="0">
                <a:cs typeface="B Compset" panose="00000400000000000000" pitchFamily="2" charset="-78"/>
              </a:rPr>
              <a:t>نشان دهنده اين است که مجله جزء ۲۵ درصد صدر يک طبقه يا </a:t>
            </a:r>
            <a:r>
              <a:rPr lang="en-US" sz="1600" dirty="0">
                <a:cs typeface="B Compset" panose="00000400000000000000" pitchFamily="2" charset="-78"/>
              </a:rPr>
              <a:t>category  </a:t>
            </a:r>
            <a:r>
              <a:rPr lang="fa-IR" sz="1600" dirty="0">
                <a:cs typeface="B Compset" panose="00000400000000000000" pitchFamily="2" charset="-78"/>
              </a:rPr>
              <a:t>قرار دارد.</a:t>
            </a:r>
            <a:br>
              <a:rPr lang="fa-IR" sz="1600" dirty="0">
                <a:cs typeface="B Compset" panose="00000400000000000000" pitchFamily="2" charset="-78"/>
              </a:rPr>
            </a:br>
            <a:r>
              <a:rPr lang="en-US" sz="1600" b="1" dirty="0">
                <a:cs typeface="B Compset" panose="00000400000000000000" pitchFamily="2" charset="-78"/>
              </a:rPr>
              <a:t>Q2:</a:t>
            </a:r>
            <a:r>
              <a:rPr lang="en-US" sz="1600" dirty="0">
                <a:cs typeface="B Compset" panose="00000400000000000000" pitchFamily="2" charset="-78"/>
              </a:rPr>
              <a:t> </a:t>
            </a:r>
            <a:r>
              <a:rPr lang="fa-IR" sz="1600" dirty="0">
                <a:cs typeface="B Compset" panose="00000400000000000000" pitchFamily="2" charset="-78"/>
              </a:rPr>
              <a:t>نشان دهنده اين است که مجله از لحاظ رتبه جزء طبقه مياني يعني بين ۲۵ تا ۵۰ درصد يک </a:t>
            </a:r>
            <a:r>
              <a:rPr lang="en-US" sz="1600" dirty="0">
                <a:cs typeface="B Compset" panose="00000400000000000000" pitchFamily="2" charset="-78"/>
              </a:rPr>
              <a:t>category  </a:t>
            </a:r>
            <a:r>
              <a:rPr lang="fa-IR" sz="1600" dirty="0">
                <a:cs typeface="B Compset" panose="00000400000000000000" pitchFamily="2" charset="-78"/>
              </a:rPr>
              <a:t>قرار دارد.</a:t>
            </a:r>
            <a:br>
              <a:rPr lang="fa-IR" sz="1600" dirty="0">
                <a:cs typeface="B Compset" panose="00000400000000000000" pitchFamily="2" charset="-78"/>
              </a:rPr>
            </a:br>
            <a:r>
              <a:rPr lang="en-US" sz="1600" b="1" dirty="0">
                <a:cs typeface="B Compset" panose="00000400000000000000" pitchFamily="2" charset="-78"/>
              </a:rPr>
              <a:t>Q3:</a:t>
            </a:r>
            <a:r>
              <a:rPr lang="en-US" sz="1600" dirty="0">
                <a:cs typeface="B Compset" panose="00000400000000000000" pitchFamily="2" charset="-78"/>
              </a:rPr>
              <a:t> </a:t>
            </a:r>
            <a:r>
              <a:rPr lang="fa-IR" sz="1600" dirty="0">
                <a:cs typeface="B Compset" panose="00000400000000000000" pitchFamily="2" charset="-78"/>
              </a:rPr>
              <a:t>نشان دهنده اين است که مجله از لحاظ رتبه جزء طبقه ميانه به سمت پايين يعني بين ۵۰ تا ۷۵ درصد يک </a:t>
            </a:r>
            <a:r>
              <a:rPr lang="en-US" sz="1600" dirty="0">
                <a:cs typeface="B Compset" panose="00000400000000000000" pitchFamily="2" charset="-78"/>
              </a:rPr>
              <a:t>category  </a:t>
            </a:r>
            <a:r>
              <a:rPr lang="fa-IR" sz="1600" dirty="0">
                <a:cs typeface="B Compset" panose="00000400000000000000" pitchFamily="2" charset="-78"/>
              </a:rPr>
              <a:t>قرار دارد.</a:t>
            </a:r>
            <a:br>
              <a:rPr lang="fa-IR" sz="1600" dirty="0">
                <a:cs typeface="B Compset" panose="00000400000000000000" pitchFamily="2" charset="-78"/>
              </a:rPr>
            </a:br>
            <a:r>
              <a:rPr lang="en-US" sz="1600" b="1" dirty="0">
                <a:cs typeface="B Compset" panose="00000400000000000000" pitchFamily="2" charset="-78"/>
              </a:rPr>
              <a:t>Q4: </a:t>
            </a:r>
            <a:r>
              <a:rPr lang="fa-IR" sz="1600" dirty="0">
                <a:cs typeface="B Compset" panose="00000400000000000000" pitchFamily="2" charset="-78"/>
              </a:rPr>
              <a:t>نشان دهنده اين است که مجله از لحاظ رتبه جزء طبقه پايين يعني جزء ۲۵ درصد انتهايي يک </a:t>
            </a:r>
            <a:r>
              <a:rPr lang="en-US" sz="1600" dirty="0">
                <a:cs typeface="B Compset" panose="00000400000000000000" pitchFamily="2" charset="-78"/>
              </a:rPr>
              <a:t>category  </a:t>
            </a:r>
            <a:r>
              <a:rPr lang="fa-IR" sz="1600" dirty="0">
                <a:cs typeface="B Compset" panose="00000400000000000000" pitchFamily="2" charset="-78"/>
              </a:rPr>
              <a:t>قرار دارد.</a:t>
            </a:r>
            <a:br>
              <a:rPr lang="fa-IR" sz="1600" dirty="0">
                <a:cs typeface="B Compset" panose="00000400000000000000" pitchFamily="2" charset="-78"/>
              </a:rPr>
            </a:br>
            <a:r>
              <a:rPr lang="fa-IR" sz="1600" dirty="0">
                <a:cs typeface="B Compset" panose="00000400000000000000" pitchFamily="2" charset="-78"/>
              </a:rPr>
              <a:t>معمولا در بسياري از ارزشيابي ها مجلات </a:t>
            </a:r>
            <a:r>
              <a:rPr lang="en-US" sz="1600" dirty="0">
                <a:cs typeface="B Compset" panose="00000400000000000000" pitchFamily="2" charset="-78"/>
              </a:rPr>
              <a:t>Q1</a:t>
            </a:r>
            <a:r>
              <a:rPr lang="fa-IR" sz="1600" dirty="0">
                <a:cs typeface="B Compset" panose="00000400000000000000" pitchFamily="2" charset="-78"/>
              </a:rPr>
              <a:t>و </a:t>
            </a:r>
            <a:r>
              <a:rPr lang="en-US" sz="1600" dirty="0">
                <a:cs typeface="B Compset" panose="00000400000000000000" pitchFamily="2" charset="-78"/>
              </a:rPr>
              <a:t>Q2 </a:t>
            </a:r>
            <a:r>
              <a:rPr lang="fa-IR" sz="1600" dirty="0">
                <a:cs typeface="B Compset" panose="00000400000000000000" pitchFamily="2" charset="-78"/>
              </a:rPr>
              <a:t>به عنوان مجلات پرامتياز به شمار مي روند و متقاضياني که قصد پذيرش(</a:t>
            </a:r>
            <a:r>
              <a:rPr lang="en-US" sz="1600" dirty="0">
                <a:cs typeface="B Compset" panose="00000400000000000000" pitchFamily="2" charset="-78"/>
              </a:rPr>
              <a:t>Admission </a:t>
            </a:r>
            <a:r>
              <a:rPr lang="fa-IR" sz="1600" dirty="0">
                <a:cs typeface="B Compset" panose="00000400000000000000" pitchFamily="2" charset="-78"/>
              </a:rPr>
              <a:t>يا </a:t>
            </a:r>
            <a:r>
              <a:rPr lang="en-US" sz="1600" dirty="0">
                <a:cs typeface="B Compset" panose="00000400000000000000" pitchFamily="2" charset="-78"/>
              </a:rPr>
              <a:t>Apply) </a:t>
            </a:r>
            <a:r>
              <a:rPr lang="fa-IR" sz="1600" dirty="0">
                <a:cs typeface="B Compset" panose="00000400000000000000" pitchFamily="2" charset="-78"/>
              </a:rPr>
              <a:t>از دانشگاه هاي خارجي را دارند بايد در اين دسته از مجلات مقالات خود را چاپ کنند.</a:t>
            </a:r>
            <a:endParaRPr lang="fa-IR" dirty="0"/>
          </a:p>
        </p:txBody>
      </p:sp>
    </p:spTree>
    <p:extLst>
      <p:ext uri="{BB962C8B-B14F-4D97-AF65-F5344CB8AC3E}">
        <p14:creationId xmlns:p14="http://schemas.microsoft.com/office/powerpoint/2010/main" val="117270238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05000"/>
            <a:ext cx="6781800" cy="1600200"/>
          </a:xfrm>
        </p:spPr>
        <p:txBody>
          <a:bodyPr>
            <a:noAutofit/>
          </a:bodyPr>
          <a:lstStyle/>
          <a:p>
            <a:pPr algn="r"/>
            <a:r>
              <a:rPr lang="fa-IR" sz="1400" b="1" dirty="0">
                <a:cs typeface="B Nazanin" panose="00000400000000000000" pitchFamily="2" charset="-78"/>
              </a:rPr>
              <a:t>سامانه منبع یاب توسط مرکز توسعه و هماهنگی اطلاعات و انتشارات علمی معاونت تحقیقات و فناوری وزارت بهداشت درمان و آموزش پزشکی تهیه‌شده است. این سامانه به منظور دسترسی آسان، سریع و راحت به مجلات(43359 عنوان)، کتاب ها </a:t>
            </a:r>
            <a:r>
              <a:rPr lang="en-US" sz="1400" b="1" dirty="0">
                <a:cs typeface="B Nazanin" panose="00000400000000000000" pitchFamily="2" charset="-78"/>
              </a:rPr>
              <a:t>(30117 </a:t>
            </a:r>
            <a:r>
              <a:rPr lang="fa-IR" sz="1400" b="1" dirty="0">
                <a:cs typeface="B Nazanin" panose="00000400000000000000" pitchFamily="2" charset="-78"/>
              </a:rPr>
              <a:t>عنوان) و راهنماهای علوم پزشکی(343 عنوان) مورد اشتراک وزارت بهداشت راه اندازی شده است. محققان می توانند از طریق این سامانه به‌راحتی به منابع اطلاعاتی رشته خود دسترسی یافته و مجله مناسب برای انتشار مقالات خود را پیدا کنند</a:t>
            </a:r>
          </a:p>
        </p:txBody>
      </p:sp>
      <p:sp>
        <p:nvSpPr>
          <p:cNvPr id="3" name="Content Placeholder 2"/>
          <p:cNvSpPr>
            <a:spLocks noGrp="1"/>
          </p:cNvSpPr>
          <p:nvPr>
            <p:ph idx="1"/>
          </p:nvPr>
        </p:nvSpPr>
        <p:spPr>
          <a:xfrm>
            <a:off x="723900" y="533400"/>
            <a:ext cx="7543800" cy="1600200"/>
          </a:xfrm>
        </p:spPr>
        <p:txBody>
          <a:bodyPr/>
          <a:lstStyle/>
          <a:p>
            <a:endParaRPr lang="fa-IR" sz="1800" dirty="0" smtClean="0">
              <a:cs typeface="B Titr" panose="00000700000000000000" pitchFamily="2" charset="-78"/>
            </a:endParaRPr>
          </a:p>
          <a:p>
            <a:r>
              <a:rPr lang="fa-IR" sz="1800" dirty="0" smtClean="0">
                <a:cs typeface="B Titr" panose="00000700000000000000" pitchFamily="2" charset="-78"/>
              </a:rPr>
              <a:t>دسترسی </a:t>
            </a:r>
            <a:r>
              <a:rPr lang="fa-IR" sz="1800" dirty="0">
                <a:cs typeface="B Titr" panose="00000700000000000000" pitchFamily="2" charset="-78"/>
              </a:rPr>
              <a:t>به این سامانه از دو طریق امکانپذیر است</a:t>
            </a:r>
            <a:r>
              <a:rPr lang="en-US" sz="1800" dirty="0">
                <a:cs typeface="B Titr" panose="00000700000000000000" pitchFamily="2" charset="-78"/>
              </a:rPr>
              <a:t>:</a:t>
            </a:r>
          </a:p>
          <a:p>
            <a:r>
              <a:rPr lang="fa-IR" sz="2000" dirty="0" smtClean="0"/>
              <a:t>دسترسی </a:t>
            </a:r>
            <a:r>
              <a:rPr lang="fa-IR" sz="2000" dirty="0"/>
              <a:t>مستقیم از طریق آدرس </a:t>
            </a:r>
            <a:r>
              <a:rPr lang="en-US" u="sng" dirty="0">
                <a:hlinkClick r:id="rId2"/>
              </a:rPr>
              <a:t>http://rsf.research.ac.ir</a:t>
            </a:r>
            <a:r>
              <a:rPr lang="en-US" u="sng" dirty="0" smtClean="0">
                <a:hlinkClick r:id="rId2"/>
              </a:rPr>
              <a:t>/</a:t>
            </a:r>
            <a:endParaRPr lang="fa-IR" dirty="0" smtClean="0"/>
          </a:p>
          <a:p>
            <a:pPr marL="0" indent="0">
              <a:buNone/>
            </a:pPr>
            <a:endParaRPr lang="fa-IR" dirty="0"/>
          </a:p>
        </p:txBody>
      </p:sp>
      <p:pic>
        <p:nvPicPr>
          <p:cNvPr id="4" name="Picture 3" descr="https://diglib.semums.ac.ir/uploads/rsf1.png"/>
          <p:cNvPicPr/>
          <p:nvPr/>
        </p:nvPicPr>
        <p:blipFill>
          <a:blip r:embed="rId3">
            <a:extLst>
              <a:ext uri="{28A0092B-C50C-407E-A947-70E740481C1C}">
                <a14:useLocalDpi xmlns:a14="http://schemas.microsoft.com/office/drawing/2010/main" val="0"/>
              </a:ext>
            </a:extLst>
          </a:blip>
          <a:srcRect/>
          <a:stretch>
            <a:fillRect/>
          </a:stretch>
        </p:blipFill>
        <p:spPr bwMode="auto">
          <a:xfrm>
            <a:off x="1723571" y="3657600"/>
            <a:ext cx="5715000" cy="2286000"/>
          </a:xfrm>
          <a:prstGeom prst="rect">
            <a:avLst/>
          </a:prstGeom>
          <a:noFill/>
          <a:ln>
            <a:noFill/>
          </a:ln>
        </p:spPr>
      </p:pic>
    </p:spTree>
    <p:extLst>
      <p:ext uri="{BB962C8B-B14F-4D97-AF65-F5344CB8AC3E}">
        <p14:creationId xmlns:p14="http://schemas.microsoft.com/office/powerpoint/2010/main" val="1685720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2000" dirty="0" smtClean="0"/>
              <a:t>-2 </a:t>
            </a:r>
            <a:r>
              <a:rPr lang="fa-IR" sz="2000" dirty="0"/>
              <a:t>دسترسی غیر مستقیم از طریق آدرس </a:t>
            </a:r>
            <a:r>
              <a:rPr lang="en-US" sz="2000" u="sng" dirty="0">
                <a:hlinkClick r:id="rId2"/>
              </a:rPr>
              <a:t>http://www.inlm.ir/</a:t>
            </a:r>
            <a:r>
              <a:rPr lang="en-US" sz="2000" dirty="0"/>
              <a:t/>
            </a:r>
            <a:br>
              <a:rPr lang="en-US" sz="2000" dirty="0"/>
            </a:br>
            <a:r>
              <a:rPr lang="fa-IR" sz="2000" dirty="0"/>
              <a:t>در این روش پس از انجام جستجوی کلیدواژه ای در نوار جستجو به قسمت اصلی سامانه منبع یاب منتقل می شوید</a:t>
            </a:r>
            <a:r>
              <a:rPr lang="en-US" sz="2000" dirty="0"/>
              <a:t>.</a:t>
            </a:r>
            <a:br>
              <a:rPr lang="en-US" sz="2000" dirty="0"/>
            </a:br>
            <a:endParaRPr lang="fa-IR" sz="2000" dirty="0"/>
          </a:p>
        </p:txBody>
      </p:sp>
      <p:pic>
        <p:nvPicPr>
          <p:cNvPr id="4" name="Content Placeholder 3" descr="https://diglib.semums.ac.ir/uploads/rsf2.pn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947737" y="862012"/>
            <a:ext cx="7172325" cy="3533775"/>
          </a:xfrm>
          <a:prstGeom prst="rect">
            <a:avLst/>
          </a:prstGeom>
          <a:noFill/>
          <a:ln>
            <a:noFill/>
          </a:ln>
        </p:spPr>
      </p:pic>
    </p:spTree>
    <p:extLst>
      <p:ext uri="{BB962C8B-B14F-4D97-AF65-F5344CB8AC3E}">
        <p14:creationId xmlns:p14="http://schemas.microsoft.com/office/powerpoint/2010/main" val="28130881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fa-IR" sz="2200" dirty="0">
                <a:cs typeface="B Nazanin" panose="00000400000000000000" pitchFamily="2" charset="-78"/>
              </a:rPr>
              <a:t>با توجه به این که امروزه مجلات علمی در نمایه نامه های مختلفی مانند</a:t>
            </a:r>
            <a:r>
              <a:rPr lang="en-US" sz="2200" dirty="0">
                <a:cs typeface="B Nazanin" panose="00000400000000000000" pitchFamily="2" charset="-78"/>
              </a:rPr>
              <a:t> Scopus, WOS(ISI) </a:t>
            </a:r>
            <a:r>
              <a:rPr lang="fa-IR" sz="2200" dirty="0">
                <a:cs typeface="B Nazanin" panose="00000400000000000000" pitchFamily="2" charset="-78"/>
              </a:rPr>
              <a:t>و</a:t>
            </a:r>
            <a:r>
              <a:rPr lang="en-US" sz="2200" dirty="0">
                <a:cs typeface="B Nazanin" panose="00000400000000000000" pitchFamily="2" charset="-78"/>
              </a:rPr>
              <a:t> PubMed </a:t>
            </a:r>
            <a:r>
              <a:rPr lang="fa-IR" sz="2200" dirty="0">
                <a:cs typeface="B Nazanin" panose="00000400000000000000" pitchFamily="2" charset="-78"/>
              </a:rPr>
              <a:t>نمایه می شوند، این سامانه به محققین کمک </a:t>
            </a:r>
            <a:r>
              <a:rPr lang="fa-IR" sz="2200" dirty="0" smtClean="0">
                <a:cs typeface="B Nazanin" panose="00000400000000000000" pitchFamily="2" charset="-78"/>
              </a:rPr>
              <a:t>می </a:t>
            </a:r>
            <a:r>
              <a:rPr lang="fa-IR" sz="2200" dirty="0">
                <a:cs typeface="B Nazanin" panose="00000400000000000000" pitchFamily="2" charset="-78"/>
              </a:rPr>
              <a:t>کند تا متوجه شوند که یک مجله در کدام‌یک از این نمایه‌ها قرار دارد و وضعیت مجله از نظر شاخص‌های علم‌سنجی چگونه است</a:t>
            </a:r>
            <a:r>
              <a:rPr lang="en-US" sz="2200" dirty="0">
                <a:cs typeface="B Nazanin" panose="00000400000000000000" pitchFamily="2" charset="-78"/>
              </a:rPr>
              <a:t>.</a:t>
            </a:r>
            <a:br>
              <a:rPr lang="en-US" sz="2200" dirty="0">
                <a:cs typeface="B Nazanin" panose="00000400000000000000" pitchFamily="2" charset="-78"/>
              </a:rPr>
            </a:br>
            <a:endParaRPr lang="fa-IR" sz="2200" dirty="0">
              <a:cs typeface="B Nazanin" panose="00000400000000000000" pitchFamily="2" charset="-78"/>
            </a:endParaRPr>
          </a:p>
        </p:txBody>
      </p:sp>
      <p:pic>
        <p:nvPicPr>
          <p:cNvPr id="4" name="Content Placeholder 3" descr="https://diglib.semums.ac.ir/uploads/rsf3.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000125" y="881062"/>
            <a:ext cx="7067550" cy="3495675"/>
          </a:xfrm>
          <a:prstGeom prst="rect">
            <a:avLst/>
          </a:prstGeom>
          <a:noFill/>
          <a:ln>
            <a:noFill/>
          </a:ln>
        </p:spPr>
      </p:pic>
    </p:spTree>
    <p:extLst>
      <p:ext uri="{BB962C8B-B14F-4D97-AF65-F5344CB8AC3E}">
        <p14:creationId xmlns:p14="http://schemas.microsoft.com/office/powerpoint/2010/main" val="114714819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382000" cy="1143000"/>
          </a:xfrm>
        </p:spPr>
        <p:txBody>
          <a:bodyPr>
            <a:normAutofit fontScale="90000"/>
          </a:bodyPr>
          <a:lstStyle/>
          <a:p>
            <a:pPr algn="r"/>
            <a:r>
              <a:rPr lang="fa-IR" sz="1800" b="1" dirty="0">
                <a:cs typeface="B Nazanin" panose="00000400000000000000" pitchFamily="2" charset="-78"/>
              </a:rPr>
              <a:t>در قسمت بالای این سامانه، چندزبانه با عنوان‌های جستجوی ساده، جستجوی پیشرفته، جستجوی موضوعی، رتبه‌بندی اسکوپوس، رتبه‌بندی</a:t>
            </a:r>
            <a:r>
              <a:rPr lang="en-US" sz="1800" b="1" dirty="0">
                <a:cs typeface="B Nazanin" panose="00000400000000000000" pitchFamily="2" charset="-78"/>
              </a:rPr>
              <a:t> ISI </a:t>
            </a:r>
            <a:r>
              <a:rPr lang="fa-IR" sz="1800" b="1" dirty="0">
                <a:cs typeface="B Nazanin" panose="00000400000000000000" pitchFamily="2" charset="-78"/>
              </a:rPr>
              <a:t>و منابع اطلاعاتی وجود دارد که هرکدام از این زبانه‌ها امکانات منحصربه‌فردی را برای جستجو در اختیار محققین قرار می‌دهند</a:t>
            </a:r>
            <a:r>
              <a:rPr lang="en-US" sz="1800" b="1" dirty="0">
                <a:cs typeface="B Nazanin" panose="00000400000000000000" pitchFamily="2" charset="-78"/>
              </a:rPr>
              <a:t>.</a:t>
            </a:r>
            <a:r>
              <a:rPr lang="en-US" dirty="0"/>
              <a:t/>
            </a:r>
            <a:br>
              <a:rPr lang="en-US" dirty="0"/>
            </a:br>
            <a:endParaRPr lang="fa-IR" dirty="0"/>
          </a:p>
        </p:txBody>
      </p:sp>
      <p:pic>
        <p:nvPicPr>
          <p:cNvPr id="4" name="Content Placeholder 3" descr="https://diglib.semums.ac.ir/uploads/rsf4.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2362200"/>
            <a:ext cx="7019925" cy="3552825"/>
          </a:xfrm>
          <a:prstGeom prst="rect">
            <a:avLst/>
          </a:prstGeom>
          <a:noFill/>
          <a:ln>
            <a:noFill/>
          </a:ln>
        </p:spPr>
      </p:pic>
    </p:spTree>
    <p:extLst>
      <p:ext uri="{BB962C8B-B14F-4D97-AF65-F5344CB8AC3E}">
        <p14:creationId xmlns:p14="http://schemas.microsoft.com/office/powerpoint/2010/main" val="107495691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normAutofit fontScale="90000"/>
          </a:bodyPr>
          <a:lstStyle/>
          <a:p>
            <a:pPr algn="justLow"/>
            <a:r>
              <a:rPr lang="fa-IR" sz="1800" b="1" dirty="0">
                <a:cs typeface="B Nazanin" panose="00000400000000000000" pitchFamily="2" charset="-78"/>
              </a:rPr>
              <a:t>در جستجوی ساده با تایپ نام کتاب، مجله، نام ناشر، شماره</a:t>
            </a:r>
            <a:r>
              <a:rPr lang="en-US" sz="1800" b="1" dirty="0">
                <a:cs typeface="B Nazanin" panose="00000400000000000000" pitchFamily="2" charset="-78"/>
              </a:rPr>
              <a:t> ISSN/ISBN </a:t>
            </a:r>
            <a:r>
              <a:rPr lang="fa-IR" sz="1800" b="1" dirty="0">
                <a:cs typeface="B Nazanin" panose="00000400000000000000" pitchFamily="2" charset="-78"/>
              </a:rPr>
              <a:t>و یا نام نمایه‌نامه نتایج مشاهده می شوند. جستجو در این سامانه به صورت</a:t>
            </a:r>
            <a:r>
              <a:rPr lang="en-US" sz="1800" b="1" dirty="0">
                <a:cs typeface="B Nazanin" panose="00000400000000000000" pitchFamily="2" charset="-78"/>
              </a:rPr>
              <a:t> real-time (</a:t>
            </a:r>
            <a:r>
              <a:rPr lang="fa-IR" sz="1800" b="1" dirty="0">
                <a:cs typeface="B Nazanin" panose="00000400000000000000" pitchFamily="2" charset="-78"/>
              </a:rPr>
              <a:t>بلادرنگ) بوده و به محض تایپ قسمتی از واژه مورد نظر، منابعی که این واژه در عنوان آن ها وجود دارد ظاهر می شوند. مانند</a:t>
            </a:r>
            <a:r>
              <a:rPr lang="en-US" sz="1800" b="1" dirty="0">
                <a:cs typeface="B Nazanin" panose="00000400000000000000" pitchFamily="2" charset="-78"/>
              </a:rPr>
              <a:t> hematology (</a:t>
            </a:r>
            <a:r>
              <a:rPr lang="fa-IR" sz="1800" b="1" dirty="0">
                <a:cs typeface="B Nazanin" panose="00000400000000000000" pitchFamily="2" charset="-78"/>
              </a:rPr>
              <a:t>شماره 1). می توان نتایج را به کتاب، مجله و یا راهنما (شماره 2) و یا از لحاظ دسترسی به مشترک، رایگان و یا غیرمشترک(شماره 3) محدود نمود. همچنین تمامی شاخص‌های علم‌سنجی</a:t>
            </a:r>
            <a:r>
              <a:rPr lang="en-US" sz="1800" b="1" dirty="0">
                <a:cs typeface="B Nazanin" panose="00000400000000000000" pitchFamily="2" charset="-78"/>
              </a:rPr>
              <a:t> WOS </a:t>
            </a:r>
            <a:r>
              <a:rPr lang="fa-IR" sz="1800" b="1" dirty="0">
                <a:cs typeface="B Nazanin" panose="00000400000000000000" pitchFamily="2" charset="-78"/>
              </a:rPr>
              <a:t>و</a:t>
            </a:r>
            <a:r>
              <a:rPr lang="en-US" sz="1800" b="1" dirty="0">
                <a:cs typeface="B Nazanin" panose="00000400000000000000" pitchFamily="2" charset="-78"/>
              </a:rPr>
              <a:t> Scopus (</a:t>
            </a:r>
            <a:r>
              <a:rPr lang="fa-IR" sz="1800" b="1" dirty="0">
                <a:cs typeface="B Nazanin" panose="00000400000000000000" pitchFamily="2" charset="-78"/>
              </a:rPr>
              <a:t>شماره 4) نمایش داده می‌شود</a:t>
            </a:r>
            <a:r>
              <a:rPr lang="en-US" sz="2200" dirty="0" smtClean="0">
                <a:cs typeface="B Nazanin" panose="00000400000000000000" pitchFamily="2" charset="-78"/>
              </a:rPr>
              <a:t>.</a:t>
            </a:r>
            <a:endParaRPr lang="fa-IR" dirty="0"/>
          </a:p>
        </p:txBody>
      </p:sp>
      <p:pic>
        <p:nvPicPr>
          <p:cNvPr id="4" name="Content Placeholder 3" descr="https://diglib.semums.ac.ir/uploads/rsf5.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2514600"/>
            <a:ext cx="7096125" cy="3495675"/>
          </a:xfrm>
          <a:prstGeom prst="rect">
            <a:avLst/>
          </a:prstGeom>
          <a:noFill/>
          <a:ln>
            <a:noFill/>
          </a:ln>
        </p:spPr>
      </p:pic>
    </p:spTree>
    <p:extLst>
      <p:ext uri="{BB962C8B-B14F-4D97-AF65-F5344CB8AC3E}">
        <p14:creationId xmlns:p14="http://schemas.microsoft.com/office/powerpoint/2010/main" val="169053130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0"/>
            <a:ext cx="6781800" cy="1066800"/>
          </a:xfrm>
        </p:spPr>
        <p:txBody>
          <a:bodyPr>
            <a:normAutofit/>
          </a:bodyPr>
          <a:lstStyle/>
          <a:p>
            <a:pPr algn="r"/>
            <a:r>
              <a:rPr lang="fa-IR" sz="1600" dirty="0" smtClean="0">
                <a:cs typeface="B Nazanin" panose="00000400000000000000" pitchFamily="2" charset="-78"/>
              </a:rPr>
              <a:t>در </a:t>
            </a:r>
            <a:r>
              <a:rPr lang="fa-IR" sz="1600" dirty="0">
                <a:cs typeface="B Nazanin" panose="00000400000000000000" pitchFamily="2" charset="-78"/>
              </a:rPr>
              <a:t>جستجوی پیشرفته علاوه بر امکاناتی که در جستجوی ساده وجود دارد، می توان محدودیت هایی از طریق شاخص‌های علم‌سنجی مانند</a:t>
            </a:r>
            <a:r>
              <a:rPr lang="en-US" sz="1600" dirty="0">
                <a:cs typeface="B Nazanin" panose="00000400000000000000" pitchFamily="2" charset="-78"/>
              </a:rPr>
              <a:t> Impact Factor </a:t>
            </a:r>
            <a:r>
              <a:rPr lang="fa-IR" sz="1600" dirty="0">
                <a:cs typeface="B Nazanin" panose="00000400000000000000" pitchFamily="2" charset="-78"/>
              </a:rPr>
              <a:t>و</a:t>
            </a:r>
            <a:r>
              <a:rPr lang="en-US" sz="1600" dirty="0">
                <a:cs typeface="B Nazanin" panose="00000400000000000000" pitchFamily="2" charset="-78"/>
              </a:rPr>
              <a:t> </a:t>
            </a:r>
            <a:r>
              <a:rPr lang="en-US" sz="1600" dirty="0" err="1">
                <a:cs typeface="B Nazanin" panose="00000400000000000000" pitchFamily="2" charset="-78"/>
              </a:rPr>
              <a:t>CiteScore</a:t>
            </a:r>
            <a:r>
              <a:rPr lang="en-US" sz="1600" dirty="0">
                <a:cs typeface="B Nazanin" panose="00000400000000000000" pitchFamily="2" charset="-78"/>
              </a:rPr>
              <a:t> </a:t>
            </a:r>
            <a:r>
              <a:rPr lang="fa-IR" sz="1600" dirty="0">
                <a:cs typeface="B Nazanin" panose="00000400000000000000" pitchFamily="2" charset="-78"/>
              </a:rPr>
              <a:t>اعمال نمود</a:t>
            </a:r>
            <a:r>
              <a:rPr lang="en-US" sz="1600" dirty="0">
                <a:cs typeface="B Nazanin" panose="00000400000000000000" pitchFamily="2" charset="-78"/>
              </a:rPr>
              <a:t>.</a:t>
            </a:r>
          </a:p>
        </p:txBody>
      </p:sp>
      <p:pic>
        <p:nvPicPr>
          <p:cNvPr id="4" name="Content Placeholder 3" descr="https://diglib.semums.ac.ir/uploads/rsf6.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4437" y="881062"/>
            <a:ext cx="6638925" cy="3495675"/>
          </a:xfrm>
          <a:prstGeom prst="rect">
            <a:avLst/>
          </a:prstGeom>
          <a:noFill/>
          <a:ln>
            <a:noFill/>
          </a:ln>
        </p:spPr>
      </p:pic>
    </p:spTree>
    <p:extLst>
      <p:ext uri="{BB962C8B-B14F-4D97-AF65-F5344CB8AC3E}">
        <p14:creationId xmlns:p14="http://schemas.microsoft.com/office/powerpoint/2010/main" val="135977731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343400"/>
            <a:ext cx="6705600" cy="1600200"/>
          </a:xfrm>
        </p:spPr>
        <p:txBody>
          <a:bodyPr>
            <a:noAutofit/>
          </a:bodyPr>
          <a:lstStyle/>
          <a:p>
            <a:pPr algn="r"/>
            <a:r>
              <a:rPr lang="fa-IR" sz="1600" b="1" dirty="0">
                <a:cs typeface="B Nazanin" panose="00000400000000000000" pitchFamily="2" charset="-78"/>
              </a:rPr>
              <a:t>در جستجوی موضوعی محققان می توانند با استفاده از درختواره موضوعی موجود در سامانه مجله‌های معتبر در حوزه‌ی موضوعی خود را پیدا کنند. پس از تایپ قسمتی از موضوع، سامانه بلافاصله موضوع مورد نظر را بازیابی نموده و نمایش می دهد. در صورت وجود علامت بعلاوه (+) در کنار موضوعات، می توانید با کلیک روی آن، زیرشاخه‌های یک حوزه‌ی موضوعی را نیز مشاهده نمایید</a:t>
            </a:r>
            <a:r>
              <a:rPr lang="en-US" sz="1800" b="1" dirty="0"/>
              <a:t>.</a:t>
            </a:r>
            <a:br>
              <a:rPr lang="en-US" sz="1800" b="1" dirty="0"/>
            </a:br>
            <a:endParaRPr lang="fa-IR" sz="1800" b="1" dirty="0"/>
          </a:p>
        </p:txBody>
      </p:sp>
      <p:pic>
        <p:nvPicPr>
          <p:cNvPr id="4" name="Content Placeholder 3" descr="https://diglib.semums.ac.ir/uploads/rsf7.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457200"/>
            <a:ext cx="6943725" cy="3514725"/>
          </a:xfrm>
          <a:prstGeom prst="rect">
            <a:avLst/>
          </a:prstGeom>
          <a:noFill/>
          <a:ln>
            <a:noFill/>
          </a:ln>
        </p:spPr>
      </p:pic>
    </p:spTree>
    <p:extLst>
      <p:ext uri="{BB962C8B-B14F-4D97-AF65-F5344CB8AC3E}">
        <p14:creationId xmlns:p14="http://schemas.microsoft.com/office/powerpoint/2010/main" val="245099811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648200"/>
            <a:ext cx="6781800" cy="1219200"/>
          </a:xfrm>
        </p:spPr>
        <p:txBody>
          <a:bodyPr>
            <a:normAutofit fontScale="90000"/>
          </a:bodyPr>
          <a:lstStyle/>
          <a:p>
            <a:pPr algn="r"/>
            <a:r>
              <a:rPr lang="en-US" dirty="0"/>
              <a:t> </a:t>
            </a:r>
            <a:br>
              <a:rPr lang="en-US" dirty="0"/>
            </a:br>
            <a:r>
              <a:rPr lang="fa-IR" sz="1600" dirty="0">
                <a:cs typeface="B Nazanin" panose="00000400000000000000" pitchFamily="2" charset="-78"/>
              </a:rPr>
              <a:t>در زبانه منابع اطلاعاتی، تمامی پایگاه های اطلاعاتی که از طریق کنسرسیوم وزارت بهداشت، درمان و آموزش پزشکی در اختیار دانشگاه های سراسر کشور قرار داده شده است، دیده می شود. در سمت راست صفحه قسمت</a:t>
            </a:r>
            <a:r>
              <a:rPr lang="en-US" sz="1600" dirty="0">
                <a:cs typeface="B Nazanin" panose="00000400000000000000" pitchFamily="2" charset="-78"/>
              </a:rPr>
              <a:t> </a:t>
            </a:r>
            <a:r>
              <a:rPr lang="en-US" sz="1600" dirty="0" err="1">
                <a:cs typeface="B Nazanin" panose="00000400000000000000" pitchFamily="2" charset="-78"/>
              </a:rPr>
              <a:t>Detailes</a:t>
            </a:r>
            <a:r>
              <a:rPr lang="en-US" sz="1600" dirty="0">
                <a:cs typeface="B Nazanin" panose="00000400000000000000" pitchFamily="2" charset="-78"/>
              </a:rPr>
              <a:t> </a:t>
            </a:r>
            <a:r>
              <a:rPr lang="fa-IR" sz="1600" dirty="0">
                <a:cs typeface="B Nazanin" panose="00000400000000000000" pitchFamily="2" charset="-78"/>
              </a:rPr>
              <a:t>نشانه ای با رنگ های سبز(فعال بودن اشتراک)، نارنجی</a:t>
            </a:r>
            <a:r>
              <a:rPr lang="en-US" sz="1600" dirty="0">
                <a:cs typeface="B Nazanin" panose="00000400000000000000" pitchFamily="2" charset="-78"/>
              </a:rPr>
              <a:t>(Open Access </a:t>
            </a:r>
            <a:r>
              <a:rPr lang="fa-IR" sz="1600" dirty="0">
                <a:cs typeface="B Nazanin" panose="00000400000000000000" pitchFamily="2" charset="-78"/>
              </a:rPr>
              <a:t>بودن منبع) و خاکستری </a:t>
            </a:r>
            <a:r>
              <a:rPr lang="en-US" sz="1600" dirty="0">
                <a:cs typeface="B Nazanin" panose="00000400000000000000" pitchFamily="2" charset="-78"/>
              </a:rPr>
              <a:t>(</a:t>
            </a:r>
            <a:r>
              <a:rPr lang="fa-IR" sz="1600" dirty="0">
                <a:cs typeface="B Nazanin" panose="00000400000000000000" pitchFamily="2" charset="-78"/>
              </a:rPr>
              <a:t>عدم اشتراک) وجود دارد</a:t>
            </a:r>
            <a:r>
              <a:rPr lang="en-US" sz="1600" dirty="0">
                <a:cs typeface="B Nazanin" panose="00000400000000000000" pitchFamily="2" charset="-78"/>
              </a:rPr>
              <a:t>.</a:t>
            </a:r>
            <a:br>
              <a:rPr lang="en-US" sz="1600" dirty="0">
                <a:cs typeface="B Nazanin" panose="00000400000000000000" pitchFamily="2" charset="-78"/>
              </a:rPr>
            </a:br>
            <a:endParaRPr lang="fa-IR" sz="1600" dirty="0">
              <a:cs typeface="B Nazanin" panose="00000400000000000000" pitchFamily="2" charset="-78"/>
            </a:endParaRPr>
          </a:p>
        </p:txBody>
      </p:sp>
      <p:pic>
        <p:nvPicPr>
          <p:cNvPr id="4" name="Content Placeholder 3" descr="https://diglib.semums.ac.ir/uploads/rsf8.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004887" y="866775"/>
            <a:ext cx="7058025" cy="3524250"/>
          </a:xfrm>
          <a:prstGeom prst="rect">
            <a:avLst/>
          </a:prstGeom>
          <a:noFill/>
          <a:ln>
            <a:noFill/>
          </a:ln>
        </p:spPr>
      </p:pic>
    </p:spTree>
    <p:extLst>
      <p:ext uri="{BB962C8B-B14F-4D97-AF65-F5344CB8AC3E}">
        <p14:creationId xmlns:p14="http://schemas.microsoft.com/office/powerpoint/2010/main" val="2639502232"/>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262</TotalTime>
  <Words>534</Words>
  <Application>Microsoft Office PowerPoint</Application>
  <PresentationFormat>On-screen Show (4:3)</PresentationFormat>
  <Paragraphs>18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NewsPrint</vt:lpstr>
      <vt:lpstr>معرفی سامانه منبع یاب</vt:lpstr>
      <vt:lpstr>سامانه منبع یاب توسط مرکز توسعه و هماهنگی اطلاعات و انتشارات علمی معاونت تحقیقات و فناوری وزارت بهداشت درمان و آموزش پزشکی تهیه‌شده است. این سامانه به منظور دسترسی آسان، سریع و راحت به مجلات(43359 عنوان)، کتاب ها (30117 عنوان) و راهنماهای علوم پزشکی(343 عنوان) مورد اشتراک وزارت بهداشت راه اندازی شده است. محققان می توانند از طریق این سامانه به‌راحتی به منابع اطلاعاتی رشته خود دسترسی یافته و مجله مناسب برای انتشار مقالات خود را پیدا کنند</vt:lpstr>
      <vt:lpstr>-2 دسترسی غیر مستقیم از طریق آدرس http://www.inlm.ir/ در این روش پس از انجام جستجوی کلیدواژه ای در نوار جستجو به قسمت اصلی سامانه منبع یاب منتقل می شوید. </vt:lpstr>
      <vt:lpstr>  با توجه به این که امروزه مجلات علمی در نمایه نامه های مختلفی مانند Scopus, WOS(ISI) و PubMed نمایه می شوند، این سامانه به محققین کمک می کند تا متوجه شوند که یک مجله در کدام‌یک از این نمایه‌ها قرار دارد و وضعیت مجله از نظر شاخص‌های علم‌سنجی چگونه است. </vt:lpstr>
      <vt:lpstr>در قسمت بالای این سامانه، چندزبانه با عنوان‌های جستجوی ساده، جستجوی پیشرفته، جستجوی موضوعی، رتبه‌بندی اسکوپوس، رتبه‌بندی ISI و منابع اطلاعاتی وجود دارد که هرکدام از این زبانه‌ها امکانات منحصربه‌فردی را برای جستجو در اختیار محققین قرار می‌دهند. </vt:lpstr>
      <vt:lpstr>در جستجوی ساده با تایپ نام کتاب، مجله، نام ناشر، شماره ISSN/ISBN و یا نام نمایه‌نامه نتایج مشاهده می شوند. جستجو در این سامانه به صورت real-time (بلادرنگ) بوده و به محض تایپ قسمتی از واژه مورد نظر، منابعی که این واژه در عنوان آن ها وجود دارد ظاهر می شوند. مانند hematology (شماره 1). می توان نتایج را به کتاب، مجله و یا راهنما (شماره 2) و یا از لحاظ دسترسی به مشترک، رایگان و یا غیرمشترک(شماره 3) محدود نمود. همچنین تمامی شاخص‌های علم‌سنجی WOS و Scopus (شماره 4) نمایش داده می‌شود.</vt:lpstr>
      <vt:lpstr>در جستجوی پیشرفته علاوه بر امکاناتی که در جستجوی ساده وجود دارد، می توان محدودیت هایی از طریق شاخص‌های علم‌سنجی مانند Impact Factor و CiteScore اعمال نمود.</vt:lpstr>
      <vt:lpstr>در جستجوی موضوعی محققان می توانند با استفاده از درختواره موضوعی موجود در سامانه مجله‌های معتبر در حوزه‌ی موضوعی خود را پیدا کنند. پس از تایپ قسمتی از موضوع، سامانه بلافاصله موضوع مورد نظر را بازیابی نموده و نمایش می دهد. در صورت وجود علامت بعلاوه (+) در کنار موضوعات، می توانید با کلیک روی آن، زیرشاخه‌های یک حوزه‌ی موضوعی را نیز مشاهده نمایید. </vt:lpstr>
      <vt:lpstr>  در زبانه منابع اطلاعاتی، تمامی پایگاه های اطلاعاتی که از طریق کنسرسیوم وزارت بهداشت، درمان و آموزش پزشکی در اختیار دانشگاه های سراسر کشور قرار داده شده است، دیده می شود. در سمت راست صفحه قسمت Detailes نشانه ای با رنگ های سبز(فعال بودن اشتراک)، نارنجی(Open Access بودن منبع) و خاکستری (عدم اشتراک) وجود دارد. </vt:lpstr>
      <vt:lpstr>همچنین در این قسمت امکان دسته بندی و مشاهده منابع بر اساس E-Journals, E-Books, Atlases &amp; CMEs, Evidence-Based Resources, Multimedia (Movies, Images, Slides), Local Resources و Free Medical Resources وجود دارد. </vt:lpstr>
      <vt:lpstr>عامل تاثیر یا Impact Factor چیست؟  </vt:lpstr>
      <vt:lpstr>رتبه بندي مجلات پايگاه اسکوپوس (Scopus) نمره Q يا Quartile Score در حقيقت براي رتبه بندي مجلات اسکوپوس به شمار مي رود. بر اساس هر طبقه يا category که مجلات در آن قرار دارند امتيازي بين Q1 تا Q4 به آنها تعلق مي گيرد. چيزي شبيه ضريب تاثير در مجلاتISI. با اين تفاوت کهIF  ممکن است از يک هزارم تا ۳۰ (که معمولا مجلاتي مانند نيچر و ساينس دارند) متغير باشد ولي Quartile Scores از يک تا ۴ متغير خواهد بود. در حقيقت Quartile Scores امتياز عملکردي هرمجله در category خود به شمار مي رود.  داشتن نمره بين Q1 تا Q4 حاکي از ارزش خاص آن مجله است. Q1: نشان دهنده اين است که مجله جزء ۲۵ درصد صدر يک طبقه يا category  قرار دارد. Q2: نشان دهنده اين است که مجله از لحاظ رتبه جزء طبقه مياني يعني بين ۲۵ تا ۵۰ درصد يک category  قرار دارد. Q3: نشان دهنده اين است که مجله از لحاظ رتبه جزء طبقه ميانه به سمت پايين يعني بين ۵۰ تا ۷۵ درصد يک category  قرار دارد. Q4: نشان دهنده اين است که مجله از لحاظ رتبه جزء طبقه پايين يعني جزء ۲۵ درصد انتهايي يک category  قرار دارد. معمولا در بسياري از ارزشيابي ها مجلات Q1و Q2 به عنوان مجلات پرامتياز به شمار مي روند و متقاضياني که قصد پذيرش(Admission يا Apply) از دانشگاه هاي خارجي را دارند بايد در اين دسته از مجلات مقالات خود را چاپ کنند.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سامانه منبع یاب</dc:title>
  <dc:creator>user</dc:creator>
  <cp:lastModifiedBy>user</cp:lastModifiedBy>
  <cp:revision>12</cp:revision>
  <dcterms:created xsi:type="dcterms:W3CDTF">2019-07-27T04:48:11Z</dcterms:created>
  <dcterms:modified xsi:type="dcterms:W3CDTF">2019-07-29T04:32:15Z</dcterms:modified>
</cp:coreProperties>
</file>