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16" y="3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838B35-0C55-4288-A7A3-AC118C1A1FDC}" type="datetimeFigureOut">
              <a:rPr lang="fa-IR" smtClean="0"/>
              <a:t>1440/11/14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D167E3-B850-4D9F-AF99-0FE561697D08}" type="slidenum">
              <a:rPr lang="fa-IR" smtClean="0"/>
              <a:t>‹#›</a:t>
            </a:fld>
            <a:endParaRPr lang="fa-I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838B35-0C55-4288-A7A3-AC118C1A1FDC}" type="datetimeFigureOut">
              <a:rPr lang="fa-IR" smtClean="0"/>
              <a:t>1440/11/14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D167E3-B850-4D9F-AF99-0FE561697D08}"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838B35-0C55-4288-A7A3-AC118C1A1FDC}" type="datetimeFigureOut">
              <a:rPr lang="fa-IR" smtClean="0"/>
              <a:t>1440/11/14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D167E3-B850-4D9F-AF99-0FE561697D08}"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F838B35-0C55-4288-A7A3-AC118C1A1FDC}" type="datetimeFigureOut">
              <a:rPr lang="fa-IR" smtClean="0"/>
              <a:t>1440/11/14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D167E3-B850-4D9F-AF99-0FE561697D08}"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838B35-0C55-4288-A7A3-AC118C1A1FDC}" type="datetimeFigureOut">
              <a:rPr lang="fa-IR" smtClean="0"/>
              <a:t>1440/11/14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AD167E3-B850-4D9F-AF99-0FE561697D08}"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F838B35-0C55-4288-A7A3-AC118C1A1FDC}" type="datetimeFigureOut">
              <a:rPr lang="fa-IR" smtClean="0"/>
              <a:t>1440/11/14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AD167E3-B850-4D9F-AF99-0FE561697D08}"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838B35-0C55-4288-A7A3-AC118C1A1FDC}" type="datetimeFigureOut">
              <a:rPr lang="fa-IR" smtClean="0"/>
              <a:t>1440/11/14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AD167E3-B850-4D9F-AF99-0FE561697D08}" type="slidenum">
              <a:rPr lang="fa-IR" smtClean="0"/>
              <a:t>‹#›</a:t>
            </a:fld>
            <a:endParaRPr lang="fa-I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838B35-0C55-4288-A7A3-AC118C1A1FDC}" type="datetimeFigureOut">
              <a:rPr lang="fa-IR" smtClean="0"/>
              <a:t>1440/11/14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AD167E3-B850-4D9F-AF99-0FE561697D08}"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38B35-0C55-4288-A7A3-AC118C1A1FDC}" type="datetimeFigureOut">
              <a:rPr lang="fa-IR" smtClean="0"/>
              <a:t>1440/11/14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AD167E3-B850-4D9F-AF99-0FE561697D08}"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38B35-0C55-4288-A7A3-AC118C1A1FDC}" type="datetimeFigureOut">
              <a:rPr lang="fa-IR" smtClean="0"/>
              <a:t>1440/11/14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AD167E3-B850-4D9F-AF99-0FE561697D08}"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838B35-0C55-4288-A7A3-AC118C1A1FDC}" type="datetimeFigureOut">
              <a:rPr lang="fa-IR" smtClean="0"/>
              <a:t>1440/11/14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AD167E3-B850-4D9F-AF99-0FE561697D08}" type="slidenum">
              <a:rPr lang="fa-IR" smtClean="0"/>
              <a:t>‹#›</a:t>
            </a:fld>
            <a:endParaRPr lang="fa-I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F838B35-0C55-4288-A7A3-AC118C1A1FDC}" type="datetimeFigureOut">
              <a:rPr lang="fa-IR" smtClean="0"/>
              <a:t>1440/11/14</a:t>
            </a:fld>
            <a:endParaRPr lang="fa-I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a-I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AD167E3-B850-4D9F-AF99-0FE561697D08}"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utdo.i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810000"/>
            <a:ext cx="5637010" cy="882119"/>
          </a:xfrm>
        </p:spPr>
        <p:txBody>
          <a:bodyPr/>
          <a:lstStyle/>
          <a:p>
            <a:pPr algn="ctr"/>
            <a:r>
              <a:rPr lang="en-US" dirty="0" smtClean="0">
                <a:hlinkClick r:id="rId2"/>
              </a:rPr>
              <a:t>www.utdo.ir</a:t>
            </a:r>
            <a:endParaRPr lang="fa-IR" dirty="0"/>
          </a:p>
        </p:txBody>
      </p:sp>
      <p:sp>
        <p:nvSpPr>
          <p:cNvPr id="2" name="Title 1"/>
          <p:cNvSpPr>
            <a:spLocks noGrp="1"/>
          </p:cNvSpPr>
          <p:nvPr>
            <p:ph type="ctrTitle"/>
          </p:nvPr>
        </p:nvSpPr>
        <p:spPr>
          <a:xfrm>
            <a:off x="609600" y="1371600"/>
            <a:ext cx="7924800" cy="1828800"/>
          </a:xfrm>
        </p:spPr>
        <p:txBody>
          <a:bodyPr/>
          <a:lstStyle/>
          <a:p>
            <a:pPr marL="182880" indent="0" algn="ctr">
              <a:buNone/>
            </a:pPr>
            <a:r>
              <a:rPr lang="fa-IR" dirty="0" smtClean="0">
                <a:cs typeface="B Titr" panose="00000700000000000000" pitchFamily="2" charset="-78"/>
              </a:rPr>
              <a:t>آشنایی با پایگاه اطلاعاتی </a:t>
            </a:r>
            <a:r>
              <a:rPr lang="en-US" dirty="0" err="1" smtClean="0">
                <a:cs typeface="B Titr" panose="00000700000000000000" pitchFamily="2" charset="-78"/>
              </a:rPr>
              <a:t>uptodate</a:t>
            </a:r>
            <a:endParaRPr lang="fa-IR" dirty="0">
              <a:cs typeface="B Titr" panose="00000700000000000000" pitchFamily="2" charset="-78"/>
            </a:endParaRPr>
          </a:p>
        </p:txBody>
      </p:sp>
    </p:spTree>
    <p:extLst>
      <p:ext uri="{BB962C8B-B14F-4D97-AF65-F5344CB8AC3E}">
        <p14:creationId xmlns:p14="http://schemas.microsoft.com/office/powerpoint/2010/main" val="4042749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38200" y="731520"/>
            <a:ext cx="6705600" cy="4754880"/>
          </a:xfrm>
        </p:spPr>
        <p:txBody>
          <a:bodyPr>
            <a:normAutofit fontScale="25000" lnSpcReduction="20000"/>
          </a:bodyPr>
          <a:lstStyle/>
          <a:p>
            <a:r>
              <a:rPr lang="fa-IR" sz="5600" b="1" dirty="0"/>
              <a:t>انواع موضوعات تحت پوشش پایگاه</a:t>
            </a:r>
            <a:r>
              <a:rPr lang="en-US" sz="5600" b="1" dirty="0"/>
              <a:t> </a:t>
            </a:r>
            <a:r>
              <a:rPr lang="en-US" sz="5600" b="1" dirty="0" err="1"/>
              <a:t>UpToDate</a:t>
            </a:r>
            <a:r>
              <a:rPr lang="en-US" sz="5600" b="1" dirty="0"/>
              <a:t> </a:t>
            </a:r>
            <a:r>
              <a:rPr lang="fa-IR" sz="5600" b="1" dirty="0"/>
              <a:t>عبارتند از</a:t>
            </a:r>
            <a:r>
              <a:rPr lang="en-US" sz="5600" b="1" dirty="0"/>
              <a:t>:</a:t>
            </a:r>
            <a:endParaRPr lang="en-US" sz="5600" dirty="0"/>
          </a:p>
          <a:p>
            <a:pPr marL="45720" indent="0">
              <a:buNone/>
            </a:pPr>
            <a:endParaRPr lang="en-US" sz="5600" dirty="0"/>
          </a:p>
          <a:p>
            <a:pPr lvl="0"/>
            <a:r>
              <a:rPr lang="fa-IR" sz="5600" dirty="0">
                <a:cs typeface="B Titr" panose="00000700000000000000" pitchFamily="2" charset="-78"/>
              </a:rPr>
              <a:t>طب اورژانس بزرگسال و </a:t>
            </a:r>
            <a:r>
              <a:rPr lang="fa-IR" sz="5600" dirty="0" smtClean="0">
                <a:cs typeface="B Titr" panose="00000700000000000000" pitchFamily="2" charset="-78"/>
              </a:rPr>
              <a:t>اطفال</a:t>
            </a:r>
            <a:endParaRPr lang="en-US" sz="5600" dirty="0">
              <a:cs typeface="B Titr" panose="00000700000000000000" pitchFamily="2" charset="-78"/>
            </a:endParaRPr>
          </a:p>
          <a:p>
            <a:pPr lvl="0"/>
            <a:r>
              <a:rPr lang="fa-IR" sz="5600" dirty="0">
                <a:cs typeface="B Titr" panose="00000700000000000000" pitchFamily="2" charset="-78"/>
              </a:rPr>
              <a:t>مراقبت های اولیه بزرگسالان و پزشکی داخلی</a:t>
            </a:r>
            <a:endParaRPr lang="en-US" sz="5600" dirty="0">
              <a:cs typeface="B Titr" panose="00000700000000000000" pitchFamily="2" charset="-78"/>
            </a:endParaRPr>
          </a:p>
          <a:p>
            <a:r>
              <a:rPr lang="fa-IR" sz="5600" dirty="0" smtClean="0">
                <a:cs typeface="B Titr" panose="00000700000000000000" pitchFamily="2" charset="-78"/>
              </a:rPr>
              <a:t>آلرژی </a:t>
            </a:r>
            <a:r>
              <a:rPr lang="fa-IR" sz="5600" dirty="0">
                <a:cs typeface="B Titr" panose="00000700000000000000" pitchFamily="2" charset="-78"/>
              </a:rPr>
              <a:t>و </a:t>
            </a:r>
            <a:r>
              <a:rPr lang="fa-IR" sz="5600" dirty="0" smtClean="0">
                <a:cs typeface="B Titr" panose="00000700000000000000" pitchFamily="2" charset="-78"/>
              </a:rPr>
              <a:t>ایمونولوژی</a:t>
            </a:r>
            <a:endParaRPr lang="en-US" sz="5600" dirty="0">
              <a:cs typeface="B Titr" panose="00000700000000000000" pitchFamily="2" charset="-78"/>
            </a:endParaRPr>
          </a:p>
          <a:p>
            <a:pPr lvl="0"/>
            <a:r>
              <a:rPr lang="fa-IR" sz="5600" dirty="0">
                <a:cs typeface="B Titr" panose="00000700000000000000" pitchFamily="2" charset="-78"/>
              </a:rPr>
              <a:t>قلب و </a:t>
            </a:r>
            <a:r>
              <a:rPr lang="fa-IR" sz="5600" dirty="0" smtClean="0">
                <a:cs typeface="B Titr" panose="00000700000000000000" pitchFamily="2" charset="-78"/>
              </a:rPr>
              <a:t>عروق</a:t>
            </a:r>
            <a:endParaRPr lang="en-US" sz="5600" dirty="0">
              <a:cs typeface="B Titr" panose="00000700000000000000" pitchFamily="2" charset="-78"/>
            </a:endParaRPr>
          </a:p>
          <a:p>
            <a:pPr lvl="0"/>
            <a:r>
              <a:rPr lang="fa-IR" sz="5600" dirty="0" smtClean="0">
                <a:cs typeface="B Titr" panose="00000700000000000000" pitchFamily="2" charset="-78"/>
              </a:rPr>
              <a:t>پوست</a:t>
            </a:r>
            <a:r>
              <a:rPr lang="en-US" sz="5600" dirty="0">
                <a:cs typeface="B Titr" panose="00000700000000000000" pitchFamily="2" charset="-78"/>
              </a:rPr>
              <a:t> </a:t>
            </a:r>
          </a:p>
          <a:p>
            <a:pPr lvl="0"/>
            <a:r>
              <a:rPr lang="fa-IR" sz="5600" dirty="0">
                <a:cs typeface="B Titr" panose="00000700000000000000" pitchFamily="2" charset="-78"/>
              </a:rPr>
              <a:t>غدد درون ریز و </a:t>
            </a:r>
            <a:r>
              <a:rPr lang="fa-IR" sz="5600" dirty="0" smtClean="0">
                <a:cs typeface="B Titr" panose="00000700000000000000" pitchFamily="2" charset="-78"/>
              </a:rPr>
              <a:t>دیابت</a:t>
            </a:r>
            <a:endParaRPr lang="en-US" sz="5600" dirty="0">
              <a:cs typeface="B Titr" panose="00000700000000000000" pitchFamily="2" charset="-78"/>
            </a:endParaRPr>
          </a:p>
          <a:p>
            <a:pPr lvl="0"/>
            <a:r>
              <a:rPr lang="fa-IR" sz="5600" dirty="0">
                <a:cs typeface="B Titr" panose="00000700000000000000" pitchFamily="2" charset="-78"/>
              </a:rPr>
              <a:t>پزشکی </a:t>
            </a:r>
            <a:r>
              <a:rPr lang="fa-IR" sz="5600" dirty="0" smtClean="0">
                <a:cs typeface="B Titr" panose="00000700000000000000" pitchFamily="2" charset="-78"/>
              </a:rPr>
              <a:t>خانواده</a:t>
            </a:r>
            <a:r>
              <a:rPr lang="en-US" sz="5600" dirty="0">
                <a:cs typeface="B Titr" panose="00000700000000000000" pitchFamily="2" charset="-78"/>
              </a:rPr>
              <a:t> </a:t>
            </a:r>
          </a:p>
          <a:p>
            <a:pPr lvl="0"/>
            <a:r>
              <a:rPr lang="fa-IR" sz="5600" dirty="0">
                <a:cs typeface="B Titr" panose="00000700000000000000" pitchFamily="2" charset="-78"/>
              </a:rPr>
              <a:t>گوارش و </a:t>
            </a:r>
            <a:r>
              <a:rPr lang="fa-IR" sz="5600" dirty="0" smtClean="0">
                <a:cs typeface="B Titr" panose="00000700000000000000" pitchFamily="2" charset="-78"/>
              </a:rPr>
              <a:t>کبد</a:t>
            </a:r>
            <a:r>
              <a:rPr lang="en-US" sz="5600" dirty="0">
                <a:cs typeface="B Titr" panose="00000700000000000000" pitchFamily="2" charset="-78"/>
              </a:rPr>
              <a:t> </a:t>
            </a:r>
          </a:p>
          <a:p>
            <a:pPr lvl="0"/>
            <a:r>
              <a:rPr lang="fa-IR" sz="5600" dirty="0">
                <a:cs typeface="B Titr" panose="00000700000000000000" pitchFamily="2" charset="-78"/>
              </a:rPr>
              <a:t>طب </a:t>
            </a:r>
            <a:r>
              <a:rPr lang="fa-IR" sz="5600" dirty="0" smtClean="0">
                <a:cs typeface="B Titr" panose="00000700000000000000" pitchFamily="2" charset="-78"/>
              </a:rPr>
              <a:t>سالمندان</a:t>
            </a:r>
            <a:endParaRPr lang="en-US" sz="5600" dirty="0">
              <a:cs typeface="B Titr" panose="00000700000000000000" pitchFamily="2" charset="-78"/>
            </a:endParaRPr>
          </a:p>
          <a:p>
            <a:pPr lvl="0"/>
            <a:r>
              <a:rPr lang="fa-IR" sz="5600" dirty="0" smtClean="0">
                <a:cs typeface="B Titr" panose="00000700000000000000" pitchFamily="2" charset="-78"/>
              </a:rPr>
              <a:t>هماتولوژی</a:t>
            </a:r>
            <a:endParaRPr lang="en-US" sz="5600" dirty="0">
              <a:cs typeface="B Titr" panose="00000700000000000000" pitchFamily="2" charset="-78"/>
            </a:endParaRPr>
          </a:p>
          <a:p>
            <a:pPr lvl="0"/>
            <a:r>
              <a:rPr lang="fa-IR" sz="5600" dirty="0">
                <a:cs typeface="B Titr" panose="00000700000000000000" pitchFamily="2" charset="-78"/>
              </a:rPr>
              <a:t>بیماریهای </a:t>
            </a:r>
            <a:r>
              <a:rPr lang="fa-IR" sz="5600" dirty="0" smtClean="0">
                <a:cs typeface="B Titr" panose="00000700000000000000" pitchFamily="2" charset="-78"/>
              </a:rPr>
              <a:t>عفونی</a:t>
            </a:r>
            <a:endParaRPr lang="en-US" sz="5600" dirty="0">
              <a:cs typeface="B Titr" panose="00000700000000000000" pitchFamily="2" charset="-78"/>
            </a:endParaRPr>
          </a:p>
          <a:p>
            <a:pPr lvl="0"/>
            <a:r>
              <a:rPr lang="fa-IR" sz="5600" dirty="0">
                <a:cs typeface="B Titr" panose="00000700000000000000" pitchFamily="2" charset="-78"/>
              </a:rPr>
              <a:t>نفرولوژی و فشار خون </a:t>
            </a:r>
            <a:r>
              <a:rPr lang="fa-IR" sz="5600" dirty="0" smtClean="0">
                <a:cs typeface="B Titr" panose="00000700000000000000" pitchFamily="2" charset="-78"/>
              </a:rPr>
              <a:t>بالا</a:t>
            </a:r>
            <a:endParaRPr lang="en-US" sz="5600" dirty="0">
              <a:cs typeface="B Titr" panose="00000700000000000000" pitchFamily="2" charset="-78"/>
            </a:endParaRPr>
          </a:p>
          <a:p>
            <a:pPr lvl="0"/>
            <a:r>
              <a:rPr lang="fa-IR" sz="5600" dirty="0">
                <a:cs typeface="B Titr" panose="00000700000000000000" pitchFamily="2" charset="-78"/>
              </a:rPr>
              <a:t>مغز و </a:t>
            </a:r>
            <a:r>
              <a:rPr lang="fa-IR" sz="5600" dirty="0" smtClean="0">
                <a:cs typeface="B Titr" panose="00000700000000000000" pitchFamily="2" charset="-78"/>
              </a:rPr>
              <a:t>اعصاب</a:t>
            </a:r>
            <a:endParaRPr lang="en-US" sz="5600" dirty="0">
              <a:cs typeface="B Titr" panose="00000700000000000000" pitchFamily="2" charset="-78"/>
            </a:endParaRPr>
          </a:p>
          <a:p>
            <a:pPr lvl="0"/>
            <a:r>
              <a:rPr lang="fa-IR" sz="5600" dirty="0">
                <a:cs typeface="B Titr" panose="00000700000000000000" pitchFamily="2" charset="-78"/>
              </a:rPr>
              <a:t>مامایی، تخصص زنان و بهداشت </a:t>
            </a:r>
            <a:r>
              <a:rPr lang="fa-IR" sz="5600" dirty="0" smtClean="0">
                <a:cs typeface="B Titr" panose="00000700000000000000" pitchFamily="2" charset="-78"/>
              </a:rPr>
              <a:t>زنان</a:t>
            </a:r>
            <a:endParaRPr lang="en-US" sz="5600" dirty="0">
              <a:cs typeface="B Titr" panose="00000700000000000000" pitchFamily="2" charset="-78"/>
            </a:endParaRPr>
          </a:p>
          <a:p>
            <a:pPr lvl="0"/>
            <a:r>
              <a:rPr lang="fa-IR" sz="5600" dirty="0" smtClean="0">
                <a:cs typeface="B Titr" panose="00000700000000000000" pitchFamily="2" charset="-78"/>
              </a:rPr>
              <a:t>انکولوژی</a:t>
            </a:r>
            <a:endParaRPr lang="en-US" sz="5600" dirty="0">
              <a:cs typeface="B Titr" panose="00000700000000000000" pitchFamily="2" charset="-78"/>
            </a:endParaRPr>
          </a:p>
          <a:p>
            <a:pPr lvl="0"/>
            <a:r>
              <a:rPr lang="fa-IR" sz="5600" dirty="0" smtClean="0">
                <a:cs typeface="B Titr" panose="00000700000000000000" pitchFamily="2" charset="-78"/>
              </a:rPr>
              <a:t>کودکان</a:t>
            </a:r>
            <a:endParaRPr lang="en-US" sz="5600" dirty="0">
              <a:cs typeface="B Titr" panose="00000700000000000000" pitchFamily="2" charset="-78"/>
            </a:endParaRPr>
          </a:p>
          <a:p>
            <a:pPr lvl="0"/>
            <a:r>
              <a:rPr lang="fa-IR" sz="5600" dirty="0" smtClean="0">
                <a:cs typeface="B Titr" panose="00000700000000000000" pitchFamily="2" charset="-78"/>
              </a:rPr>
              <a:t>روانپزشکی</a:t>
            </a:r>
            <a:endParaRPr lang="en-US" sz="5600" dirty="0">
              <a:cs typeface="B Titr" panose="00000700000000000000" pitchFamily="2" charset="-78"/>
            </a:endParaRPr>
          </a:p>
          <a:p>
            <a:pPr lvl="0"/>
            <a:r>
              <a:rPr lang="fa-IR" sz="5600" dirty="0">
                <a:cs typeface="B Titr" panose="00000700000000000000" pitchFamily="2" charset="-78"/>
              </a:rPr>
              <a:t>ریه، مراقبت های ویژه و پزشکی </a:t>
            </a:r>
            <a:r>
              <a:rPr lang="fa-IR" sz="5600" dirty="0" smtClean="0">
                <a:cs typeface="B Titr" panose="00000700000000000000" pitchFamily="2" charset="-78"/>
              </a:rPr>
              <a:t>خواب</a:t>
            </a:r>
            <a:endParaRPr lang="en-US" sz="5600" dirty="0">
              <a:cs typeface="B Titr" panose="00000700000000000000" pitchFamily="2" charset="-78"/>
            </a:endParaRPr>
          </a:p>
          <a:p>
            <a:pPr lvl="0"/>
            <a:r>
              <a:rPr lang="fa-IR" sz="5600" dirty="0" smtClean="0">
                <a:cs typeface="B Titr" panose="00000700000000000000" pitchFamily="2" charset="-78"/>
              </a:rPr>
              <a:t>روماتولوژی</a:t>
            </a:r>
            <a:endParaRPr lang="en-US" sz="5600" dirty="0">
              <a:cs typeface="B Titr" panose="00000700000000000000" pitchFamily="2" charset="-78"/>
            </a:endParaRPr>
          </a:p>
          <a:p>
            <a:pPr lvl="0"/>
            <a:r>
              <a:rPr lang="fa-IR" sz="5600" dirty="0">
                <a:cs typeface="B Titr" panose="00000700000000000000" pitchFamily="2" charset="-78"/>
              </a:rPr>
              <a:t>جراحی</a:t>
            </a:r>
            <a:endParaRPr lang="en-US" sz="5600" dirty="0">
              <a:cs typeface="B Titr" panose="00000700000000000000" pitchFamily="2" charset="-78"/>
            </a:endParaRPr>
          </a:p>
          <a:p>
            <a:endParaRPr lang="fa-IR" dirty="0"/>
          </a:p>
        </p:txBody>
      </p:sp>
    </p:spTree>
    <p:extLst>
      <p:ext uri="{BB962C8B-B14F-4D97-AF65-F5344CB8AC3E}">
        <p14:creationId xmlns:p14="http://schemas.microsoft.com/office/powerpoint/2010/main" val="118063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372168"/>
            <a:ext cx="7391400" cy="1143000"/>
          </a:xfrm>
        </p:spPr>
        <p:txBody>
          <a:bodyPr/>
          <a:lstStyle/>
          <a:p>
            <a:r>
              <a:rPr lang="fa-IR" dirty="0">
                <a:cs typeface="B Titr" panose="00000700000000000000" pitchFamily="2" charset="-78"/>
              </a:rPr>
              <a:t>پوشش موضوعی </a:t>
            </a:r>
            <a:r>
              <a:rPr lang="en-US" dirty="0">
                <a:cs typeface="B Titr" panose="00000700000000000000" pitchFamily="2" charset="-78"/>
              </a:rPr>
              <a:t>Up To Date</a:t>
            </a:r>
            <a:br>
              <a:rPr lang="en-US" dirty="0">
                <a:cs typeface="B Titr" panose="00000700000000000000" pitchFamily="2" charset="-78"/>
              </a:rPr>
            </a:br>
            <a:endParaRPr lang="fa-IR" dirty="0">
              <a:cs typeface="B Titr" panose="00000700000000000000" pitchFamily="2" charset="-78"/>
            </a:endParaRPr>
          </a:p>
        </p:txBody>
      </p:sp>
      <p:sp>
        <p:nvSpPr>
          <p:cNvPr id="3" name="Content Placeholder 2"/>
          <p:cNvSpPr>
            <a:spLocks noGrp="1"/>
          </p:cNvSpPr>
          <p:nvPr>
            <p:ph sz="quarter" idx="13"/>
          </p:nvPr>
        </p:nvSpPr>
        <p:spPr>
          <a:xfrm>
            <a:off x="1600200" y="1295400"/>
            <a:ext cx="6400800" cy="3474720"/>
          </a:xfrm>
        </p:spPr>
        <p:txBody>
          <a:bodyPr/>
          <a:lstStyle/>
          <a:p>
            <a:pPr algn="justLow"/>
            <a:r>
              <a:rPr lang="fa-IR" dirty="0" smtClean="0"/>
              <a:t>در </a:t>
            </a:r>
            <a:r>
              <a:rPr lang="fa-IR" dirty="0"/>
              <a:t>این پایگاه بیش از 75 هزار متن و بیش از 250 هزار منبع فراهم شده است و یک پایگاه اطلاعاتی دارویی و پیوندهایی به چکیده های مدلاین نیز اراده شده است. </a:t>
            </a:r>
            <a:r>
              <a:rPr lang="en-US" dirty="0"/>
              <a:t>Up To Date</a:t>
            </a:r>
            <a:r>
              <a:rPr lang="fa-IR" dirty="0"/>
              <a:t> بیش از 7300 زمینه موضوعی را در 13 تخصص پزشکی پوشش می دهد.</a:t>
            </a:r>
            <a:endParaRPr lang="en-US" dirty="0"/>
          </a:p>
          <a:p>
            <a:endParaRPr lang="fa-IR" dirty="0"/>
          </a:p>
        </p:txBody>
      </p:sp>
    </p:spTree>
    <p:extLst>
      <p:ext uri="{BB962C8B-B14F-4D97-AF65-F5344CB8AC3E}">
        <p14:creationId xmlns:p14="http://schemas.microsoft.com/office/powerpoint/2010/main" val="3407855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Titr" panose="00000700000000000000" pitchFamily="2" charset="-78"/>
              </a:rPr>
              <a:t>نکات جستجو :</a:t>
            </a:r>
            <a:r>
              <a:rPr lang="en-US" dirty="0"/>
              <a:t/>
            </a:r>
            <a:br>
              <a:rPr lang="en-US" dirty="0"/>
            </a:br>
            <a:endParaRPr lang="fa-IR" dirty="0"/>
          </a:p>
        </p:txBody>
      </p:sp>
      <p:sp>
        <p:nvSpPr>
          <p:cNvPr id="3" name="Content Placeholder 2"/>
          <p:cNvSpPr>
            <a:spLocks noGrp="1"/>
          </p:cNvSpPr>
          <p:nvPr>
            <p:ph sz="quarter" idx="13"/>
          </p:nvPr>
        </p:nvSpPr>
        <p:spPr>
          <a:xfrm>
            <a:off x="1600200" y="731520"/>
            <a:ext cx="5943600" cy="2926080"/>
          </a:xfrm>
        </p:spPr>
        <p:txBody>
          <a:bodyPr>
            <a:normAutofit fontScale="77500" lnSpcReduction="20000"/>
          </a:bodyPr>
          <a:lstStyle/>
          <a:p>
            <a:r>
              <a:rPr lang="en-US" dirty="0" smtClean="0"/>
              <a:t>Up </a:t>
            </a:r>
            <a:r>
              <a:rPr lang="en-US" dirty="0"/>
              <a:t>To Date. </a:t>
            </a:r>
            <a:r>
              <a:rPr lang="fa-IR" dirty="0"/>
              <a:t> اختصارات ومترادف های رایج را تشخیص می دهد. برای مثال کلمه </a:t>
            </a:r>
            <a:r>
              <a:rPr lang="en-US" dirty="0"/>
              <a:t>GERD</a:t>
            </a:r>
            <a:r>
              <a:rPr lang="fa-IR" dirty="0"/>
              <a:t> نتایج مربوط به </a:t>
            </a:r>
            <a:r>
              <a:rPr lang="en-US" dirty="0" err="1"/>
              <a:t>Gasteroeophageal</a:t>
            </a:r>
            <a:r>
              <a:rPr lang="en-US" dirty="0"/>
              <a:t> reflux disease </a:t>
            </a:r>
            <a:r>
              <a:rPr lang="fa-IR" dirty="0"/>
              <a:t> (بیماری رفلاکس مری ) را بازیابی می کند. </a:t>
            </a:r>
            <a:endParaRPr lang="en-US" dirty="0"/>
          </a:p>
          <a:p>
            <a:r>
              <a:rPr lang="fa-IR" dirty="0"/>
              <a:t>2.  در فرایند جستجو استفاده از حروف بزرگ یا کوچک نتایج یکسانی را بازیابی می کند. </a:t>
            </a:r>
            <a:endParaRPr lang="en-US" dirty="0"/>
          </a:p>
          <a:p>
            <a:r>
              <a:rPr lang="fa-IR" dirty="0"/>
              <a:t>3. عبارت جستجو به طور خودکار در تمامی تخصص های موضوعی پزشکی تحت پوشش </a:t>
            </a:r>
            <a:r>
              <a:rPr lang="en-US" dirty="0"/>
              <a:t>Up To Date</a:t>
            </a:r>
            <a:r>
              <a:rPr lang="fa-IR" dirty="0"/>
              <a:t> جستجو می شود.</a:t>
            </a:r>
            <a:endParaRPr lang="en-US" dirty="0"/>
          </a:p>
          <a:p>
            <a:r>
              <a:rPr lang="fa-IR" dirty="0"/>
              <a:t>4. در </a:t>
            </a:r>
            <a:r>
              <a:rPr lang="en-US" dirty="0"/>
              <a:t>Up To Date</a:t>
            </a:r>
            <a:r>
              <a:rPr lang="fa-IR" dirty="0"/>
              <a:t> نام یک نویسنده , عنوان یک مجله و سال انتشار قابل جستجو نمی باشد.</a:t>
            </a:r>
            <a:endParaRPr lang="en-US" dirty="0"/>
          </a:p>
          <a:p>
            <a:endParaRPr lang="fa-IR" dirty="0"/>
          </a:p>
        </p:txBody>
      </p:sp>
    </p:spTree>
    <p:extLst>
      <p:ext uri="{BB962C8B-B14F-4D97-AF65-F5344CB8AC3E}">
        <p14:creationId xmlns:p14="http://schemas.microsoft.com/office/powerpoint/2010/main" val="827470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143000" y="731520"/>
            <a:ext cx="6400800" cy="4145280"/>
          </a:xfrm>
        </p:spPr>
        <p:txBody>
          <a:bodyPr>
            <a:normAutofit/>
          </a:bodyPr>
          <a:lstStyle/>
          <a:p>
            <a:r>
              <a:rPr lang="fa-IR" dirty="0"/>
              <a:t>دریافت زمینه های موضوعی از صفحه نتایج جستجو</a:t>
            </a:r>
            <a:endParaRPr lang="en-US" dirty="0"/>
          </a:p>
          <a:p>
            <a:r>
              <a:rPr lang="fa-IR" dirty="0"/>
              <a:t>بعد از وارد کردن عبارت جستجو و اجرای جستجو توسط </a:t>
            </a:r>
            <a:r>
              <a:rPr lang="en-US" dirty="0"/>
              <a:t>Up To Date</a:t>
            </a:r>
            <a:r>
              <a:rPr lang="fa-IR" dirty="0"/>
              <a:t> , نتایج جستجو همانند تصویر نشان داده می شود</a:t>
            </a:r>
            <a:r>
              <a:rPr lang="fa-IR" dirty="0" smtClean="0"/>
              <a:t>.</a:t>
            </a:r>
            <a:endParaRPr lang="en-US" dirty="0"/>
          </a:p>
          <a:p>
            <a:r>
              <a:rPr lang="fa-IR" dirty="0"/>
              <a:t>با کلیک بر روی موضوع مورد نظر می توان اطلاعات مربوط به آن زمینه موضوعی را مشاهده کرد.</a:t>
            </a:r>
            <a:endParaRPr lang="en-US" dirty="0"/>
          </a:p>
          <a:p>
            <a:r>
              <a:rPr lang="fa-IR" dirty="0"/>
              <a:t>با اشاره موشواره بر روی هر کدام از زمینه های موضوعی , می  توان در سمت راست صفحه , اطلاعات جزئی تری مربوط به آن موضوع را مشاهده کرد و درباره انتخاب مطلب منایب تر و مرتبط تر , تصمیم گیری مناسب تری نمود.</a:t>
            </a:r>
            <a:endParaRPr lang="en-US" dirty="0"/>
          </a:p>
          <a:p>
            <a:endParaRPr lang="fa-IR" dirty="0"/>
          </a:p>
        </p:txBody>
      </p:sp>
    </p:spTree>
    <p:extLst>
      <p:ext uri="{BB962C8B-B14F-4D97-AF65-F5344CB8AC3E}">
        <p14:creationId xmlns:p14="http://schemas.microsoft.com/office/powerpoint/2010/main" val="512996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029200"/>
            <a:ext cx="6512511" cy="1143000"/>
          </a:xfrm>
        </p:spPr>
        <p:txBody>
          <a:bodyPr/>
          <a:lstStyle/>
          <a:p>
            <a:pPr algn="ctr"/>
            <a:r>
              <a:rPr lang="fa-IR" dirty="0" smtClean="0">
                <a:cs typeface="B Titr" panose="00000700000000000000" pitchFamily="2" charset="-78"/>
              </a:rPr>
              <a:t>جستجوی اطلاعات </a:t>
            </a:r>
            <a:endParaRPr lang="fa-IR" dirty="0">
              <a:cs typeface="B Titr" panose="00000700000000000000" pitchFamily="2" charset="-78"/>
            </a:endParaRPr>
          </a:p>
        </p:txBody>
      </p:sp>
      <p:pic>
        <p:nvPicPr>
          <p:cNvPr id="1026" name="Picture 2"/>
          <p:cNvPicPr>
            <a:picLocks noGrp="1" noChangeAspect="1" noChangeArrowheads="1"/>
          </p:cNvPicPr>
          <p:nvPr>
            <p:ph sz="quarter" idx="13"/>
          </p:nvPr>
        </p:nvPicPr>
        <p:blipFill rotWithShape="1">
          <a:blip r:embed="rId2">
            <a:extLst>
              <a:ext uri="{28A0092B-C50C-407E-A947-70E740481C1C}">
                <a14:useLocalDpi xmlns:a14="http://schemas.microsoft.com/office/drawing/2010/main" val="0"/>
              </a:ext>
            </a:extLst>
          </a:blip>
          <a:srcRect t="6902" r="1257" b="5502"/>
          <a:stretch/>
        </p:blipFill>
        <p:spPr bwMode="auto">
          <a:xfrm>
            <a:off x="762000" y="1056503"/>
            <a:ext cx="7597346" cy="3737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0134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3"/>
          </p:nvPr>
        </p:nvSpPr>
        <p:spPr/>
        <p:txBody>
          <a:bodyPr/>
          <a:lstStyle/>
          <a:p>
            <a:pPr marL="45720" indent="0">
              <a:buNone/>
            </a:pPr>
            <a:endParaRPr lang="fa-IR" dirty="0"/>
          </a:p>
        </p:txBody>
      </p:sp>
    </p:spTree>
    <p:extLst>
      <p:ext uri="{BB962C8B-B14F-4D97-AF65-F5344CB8AC3E}">
        <p14:creationId xmlns:p14="http://schemas.microsoft.com/office/powerpoint/2010/main" val="880863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3"/>
          </p:nvPr>
        </p:nvPicPr>
        <p:blipFill rotWithShape="1">
          <a:blip r:embed="rId2">
            <a:extLst>
              <a:ext uri="{28A0092B-C50C-407E-A947-70E740481C1C}">
                <a14:useLocalDpi xmlns:a14="http://schemas.microsoft.com/office/drawing/2010/main" val="0"/>
              </a:ext>
            </a:extLst>
          </a:blip>
          <a:srcRect t="6984" b="5262"/>
          <a:stretch/>
        </p:blipFill>
        <p:spPr bwMode="auto">
          <a:xfrm>
            <a:off x="152400" y="1447800"/>
            <a:ext cx="8839200"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089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3"/>
          </p:nvPr>
        </p:nvPicPr>
        <p:blipFill rotWithShape="1">
          <a:blip r:embed="rId2">
            <a:extLst>
              <a:ext uri="{28A0092B-C50C-407E-A947-70E740481C1C}">
                <a14:useLocalDpi xmlns:a14="http://schemas.microsoft.com/office/drawing/2010/main" val="0"/>
              </a:ext>
            </a:extLst>
          </a:blip>
          <a:srcRect t="6924" r="1215" b="5782"/>
          <a:stretch/>
        </p:blipFill>
        <p:spPr bwMode="auto">
          <a:xfrm>
            <a:off x="1600200" y="2438400"/>
            <a:ext cx="6105773" cy="30334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4544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905000" y="1219200"/>
            <a:ext cx="6400800" cy="3474720"/>
          </a:xfrm>
        </p:spPr>
        <p:txBody>
          <a:bodyPr/>
          <a:lstStyle/>
          <a:p>
            <a:pPr algn="just"/>
            <a:r>
              <a:rPr lang="fa-IR" dirty="0"/>
              <a:t>به کمپانی</a:t>
            </a:r>
            <a:r>
              <a:rPr lang="en-US" dirty="0"/>
              <a:t> </a:t>
            </a:r>
            <a:r>
              <a:rPr lang="en-US" dirty="0" err="1"/>
              <a:t>WoltersKluwer</a:t>
            </a:r>
            <a:r>
              <a:rPr lang="en-US" dirty="0"/>
              <a:t> Health   </a:t>
            </a:r>
            <a:r>
              <a:rPr lang="fa-IR" dirty="0"/>
              <a:t>تعلق دارد که تقریبا ۳۰ سال پیش دکتر </a:t>
            </a:r>
            <a:r>
              <a:rPr lang="en-US" dirty="0"/>
              <a:t>Burton D. Rose </a:t>
            </a:r>
            <a:r>
              <a:rPr lang="fa-IR" dirty="0"/>
              <a:t>صرفا با بیماری های نفرولوژی آغاز کرد و درحال حاضر به ۲۳</a:t>
            </a:r>
            <a:r>
              <a:rPr lang="en-US" dirty="0"/>
              <a:t>  </a:t>
            </a:r>
            <a:r>
              <a:rPr lang="fa-IR" dirty="0"/>
              <a:t>گرایش تخصصی مثل کلیه، اعصاب، گوارش و کبد خونشناسی، سرطان و… رسیده است و دارای بیش از ۱۰٫۰۰۰ موضوع مطلب پزشکی است که روزانه این تنوع درحال گسترش است</a:t>
            </a:r>
            <a:r>
              <a:rPr lang="en-US" dirty="0"/>
              <a:t>.</a:t>
            </a:r>
          </a:p>
          <a:p>
            <a:endParaRPr lang="fa-IR" dirty="0"/>
          </a:p>
        </p:txBody>
      </p:sp>
    </p:spTree>
    <p:extLst>
      <p:ext uri="{BB962C8B-B14F-4D97-AF65-F5344CB8AC3E}">
        <p14:creationId xmlns:p14="http://schemas.microsoft.com/office/powerpoint/2010/main" val="1915799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731520"/>
            <a:ext cx="8229600" cy="4145280"/>
          </a:xfrm>
        </p:spPr>
        <p:txBody>
          <a:bodyPr>
            <a:normAutofit fontScale="92500"/>
          </a:bodyPr>
          <a:lstStyle/>
          <a:p>
            <a:pPr marL="0" algn="justLow">
              <a:lnSpc>
                <a:spcPct val="115000"/>
              </a:lnSpc>
              <a:spcBef>
                <a:spcPts val="0"/>
              </a:spcBef>
              <a:spcAft>
                <a:spcPts val="1000"/>
              </a:spcAft>
            </a:pPr>
            <a:r>
              <a:rPr lang="en-US" sz="2400" b="1" dirty="0" err="1">
                <a:latin typeface="Times New Roman"/>
                <a:ea typeface="Times New Roman"/>
                <a:cs typeface="B Compset" panose="00000400000000000000" pitchFamily="2" charset="-78"/>
              </a:rPr>
              <a:t>UpToDate</a:t>
            </a:r>
            <a:r>
              <a:rPr lang="en-US" sz="2400" b="1" dirty="0">
                <a:latin typeface="Times New Roman"/>
                <a:ea typeface="Times New Roman"/>
                <a:cs typeface="B Compset" panose="00000400000000000000" pitchFamily="2" charset="-78"/>
              </a:rPr>
              <a:t> </a:t>
            </a:r>
            <a:r>
              <a:rPr lang="fa-IR" sz="2400" b="1" dirty="0">
                <a:latin typeface="Calibri"/>
                <a:ea typeface="Times New Roman"/>
                <a:cs typeface="B Compset" panose="00000400000000000000" pitchFamily="2" charset="-78"/>
              </a:rPr>
              <a:t>یک سامانه براساس شواهد می باشد که در دوره مراقبت، معالجه و بهبود بیمار، در تصمیم گیری صحیح کمک رسان پزشکان </a:t>
            </a:r>
            <a:r>
              <a:rPr lang="fa-IR" sz="2400" b="1" dirty="0" smtClean="0">
                <a:latin typeface="Calibri"/>
                <a:ea typeface="Times New Roman"/>
                <a:cs typeface="B Compset" panose="00000400000000000000" pitchFamily="2" charset="-78"/>
              </a:rPr>
              <a:t>است</a:t>
            </a:r>
            <a:r>
              <a:rPr lang="fa-IR" sz="2400" b="1" dirty="0">
                <a:latin typeface="Calibri"/>
                <a:ea typeface="Times New Roman"/>
                <a:cs typeface="B Compset" panose="00000400000000000000" pitchFamily="2" charset="-78"/>
              </a:rPr>
              <a:t>. این سامانه با ارزش که زمینه نگارش آن مسئولیت پزشکان می باشد، شامل آخرین </a:t>
            </a:r>
            <a:r>
              <a:rPr lang="fa-IR" sz="2400" b="1" u="sng" dirty="0">
                <a:latin typeface="Calibri"/>
                <a:ea typeface="Times New Roman"/>
                <a:cs typeface="B Compset" panose="00000400000000000000" pitchFamily="2" charset="-78"/>
              </a:rPr>
              <a:t>داده های تفصیلی </a:t>
            </a:r>
            <a:r>
              <a:rPr lang="fa-IR" sz="2400" b="1" dirty="0">
                <a:latin typeface="Calibri"/>
                <a:ea typeface="Times New Roman"/>
                <a:cs typeface="B Compset" panose="00000400000000000000" pitchFamily="2" charset="-78"/>
              </a:rPr>
              <a:t>و </a:t>
            </a:r>
            <a:r>
              <a:rPr lang="fa-IR" sz="2400" b="1" u="sng" dirty="0">
                <a:latin typeface="Calibri"/>
                <a:ea typeface="Times New Roman"/>
                <a:cs typeface="B Compset" panose="00000400000000000000" pitchFamily="2" charset="-78"/>
              </a:rPr>
              <a:t>مشخصات پزشکی </a:t>
            </a:r>
            <a:r>
              <a:rPr lang="fa-IR" sz="2400" b="1" dirty="0">
                <a:latin typeface="Calibri"/>
                <a:ea typeface="Times New Roman"/>
                <a:cs typeface="B Compset" panose="00000400000000000000" pitchFamily="2" charset="-78"/>
              </a:rPr>
              <a:t>و </a:t>
            </a:r>
            <a:r>
              <a:rPr lang="fa-IR" sz="2400" b="1" u="sng" dirty="0">
                <a:latin typeface="Calibri"/>
                <a:ea typeface="Times New Roman"/>
                <a:cs typeface="B Compset" panose="00000400000000000000" pitchFamily="2" charset="-78"/>
              </a:rPr>
              <a:t>دارویی و موارد بالینی</a:t>
            </a:r>
            <a:r>
              <a:rPr lang="fa-IR" sz="2400" b="1" dirty="0">
                <a:latin typeface="Calibri"/>
                <a:ea typeface="Times New Roman"/>
                <a:cs typeface="B Compset" panose="00000400000000000000" pitchFamily="2" charset="-78"/>
              </a:rPr>
              <a:t> است. این گروه از اطلاعات ازجمله </a:t>
            </a:r>
            <a:r>
              <a:rPr lang="fa-IR" sz="2400" b="1" u="sng" dirty="0">
                <a:latin typeface="Calibri"/>
                <a:ea typeface="Times New Roman"/>
                <a:cs typeface="B Compset" panose="00000400000000000000" pitchFamily="2" charset="-78"/>
              </a:rPr>
              <a:t>شیوه های آزمایشگاهی </a:t>
            </a:r>
            <a:r>
              <a:rPr lang="fa-IR" sz="2400" b="1" dirty="0">
                <a:latin typeface="Calibri"/>
                <a:ea typeface="Times New Roman"/>
                <a:cs typeface="B Compset" panose="00000400000000000000" pitchFamily="2" charset="-78"/>
              </a:rPr>
              <a:t>و </a:t>
            </a:r>
            <a:r>
              <a:rPr lang="fa-IR" sz="2400" b="1" u="sng" dirty="0">
                <a:latin typeface="Calibri"/>
                <a:ea typeface="Times New Roman"/>
                <a:cs typeface="B Compset" panose="00000400000000000000" pitchFamily="2" charset="-78"/>
              </a:rPr>
              <a:t>تشخیص</a:t>
            </a:r>
            <a:r>
              <a:rPr lang="fa-IR" sz="2400" b="1" dirty="0">
                <a:latin typeface="Calibri"/>
                <a:ea typeface="Times New Roman"/>
                <a:cs typeface="B Compset" panose="00000400000000000000" pitchFamily="2" charset="-78"/>
              </a:rPr>
              <a:t> </a:t>
            </a:r>
            <a:r>
              <a:rPr lang="fa-IR" sz="2400" b="1" u="sng" dirty="0">
                <a:latin typeface="Calibri"/>
                <a:ea typeface="Times New Roman"/>
                <a:cs typeface="B Compset" panose="00000400000000000000" pitchFamily="2" charset="-78"/>
              </a:rPr>
              <a:t>و درمان بیماری ها </a:t>
            </a:r>
            <a:r>
              <a:rPr lang="fa-IR" sz="2400" b="1" dirty="0">
                <a:latin typeface="Calibri"/>
                <a:ea typeface="Times New Roman"/>
                <a:cs typeface="B Compset" panose="00000400000000000000" pitchFamily="2" charset="-78"/>
              </a:rPr>
              <a:t>در یک پروسه بسیار نکته بین با همیاری و </a:t>
            </a:r>
            <a:r>
              <a:rPr lang="fa-IR" sz="2400" b="1" u="sng" dirty="0">
                <a:latin typeface="Calibri"/>
                <a:ea typeface="Times New Roman"/>
                <a:cs typeface="B Compset" panose="00000400000000000000" pitchFamily="2" charset="-78"/>
              </a:rPr>
              <a:t>تعامل بیش از ۷۰۰۰ دکتر </a:t>
            </a:r>
            <a:r>
              <a:rPr lang="fa-IR" sz="2400" b="1" dirty="0">
                <a:latin typeface="Calibri"/>
                <a:ea typeface="Times New Roman"/>
                <a:cs typeface="B Compset" panose="00000400000000000000" pitchFamily="2" charset="-78"/>
              </a:rPr>
              <a:t>معروف جهانی جمع‌آوری و بعد از بررسی به واسطه پزشکان و ویراستاران شاخص و مشهور ارائه می‌شود. </a:t>
            </a:r>
            <a:endParaRPr lang="fa-IR" sz="2400" b="1" dirty="0" smtClean="0">
              <a:latin typeface="Calibri"/>
              <a:ea typeface="Times New Roman"/>
              <a:cs typeface="B Compset" panose="00000400000000000000" pitchFamily="2" charset="-78"/>
            </a:endParaRPr>
          </a:p>
          <a:p>
            <a:pPr marL="0" algn="justLow">
              <a:lnSpc>
                <a:spcPct val="115000"/>
              </a:lnSpc>
              <a:spcBef>
                <a:spcPts val="0"/>
              </a:spcBef>
              <a:spcAft>
                <a:spcPts val="1000"/>
              </a:spcAft>
            </a:pPr>
            <a:r>
              <a:rPr lang="fa-IR" sz="2400" b="1" dirty="0" smtClean="0">
                <a:latin typeface="Calibri"/>
                <a:ea typeface="Times New Roman"/>
                <a:cs typeface="B Compset" panose="00000400000000000000" pitchFamily="2" charset="-78"/>
              </a:rPr>
              <a:t>هر </a:t>
            </a:r>
            <a:r>
              <a:rPr lang="fa-IR" sz="2400" b="1" dirty="0">
                <a:latin typeface="Calibri"/>
                <a:ea typeface="Times New Roman"/>
                <a:cs typeface="B Compset" panose="00000400000000000000" pitchFamily="2" charset="-78"/>
              </a:rPr>
              <a:t>چهار ماه یکبار اطلاعات درج شده در آپتودیت به روز می شود. منظور از ارائه این منبع، دسترسی همه پزشک ها و داروسازان به مدرن ترین و قابل اعتماد ترین اطلاعات در زمینه پزشکی و دارویی می باشد</a:t>
            </a:r>
            <a:r>
              <a:rPr lang="en-US" sz="2400" b="1" dirty="0">
                <a:latin typeface="Times New Roman"/>
                <a:ea typeface="Times New Roman"/>
                <a:cs typeface="B Compset" panose="00000400000000000000" pitchFamily="2" charset="-78"/>
              </a:rPr>
              <a:t>.</a:t>
            </a:r>
            <a:endParaRPr lang="en-US" sz="2000" b="1" dirty="0">
              <a:latin typeface="Calibri"/>
              <a:ea typeface="Calibri"/>
              <a:cs typeface="B Compset" panose="00000400000000000000" pitchFamily="2" charset="-78"/>
            </a:endParaRPr>
          </a:p>
          <a:p>
            <a:endParaRPr lang="fa-IR" dirty="0"/>
          </a:p>
        </p:txBody>
      </p:sp>
    </p:spTree>
    <p:extLst>
      <p:ext uri="{BB962C8B-B14F-4D97-AF65-F5344CB8AC3E}">
        <p14:creationId xmlns:p14="http://schemas.microsoft.com/office/powerpoint/2010/main" val="757316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1219200"/>
            <a:ext cx="8305800" cy="4907280"/>
          </a:xfrm>
        </p:spPr>
        <p:txBody>
          <a:bodyPr>
            <a:normAutofit fontScale="92500" lnSpcReduction="10000"/>
          </a:bodyPr>
          <a:lstStyle/>
          <a:p>
            <a:r>
              <a:rPr lang="fa-IR" b="1" dirty="0">
                <a:cs typeface="B Titr" panose="00000700000000000000" pitchFamily="2" charset="-78"/>
              </a:rPr>
              <a:t>مهمترین انجمن هایی که در ایجاد مرجع</a:t>
            </a:r>
            <a:r>
              <a:rPr lang="en-US" b="1" dirty="0">
                <a:cs typeface="B Titr" panose="00000700000000000000" pitchFamily="2" charset="-78"/>
              </a:rPr>
              <a:t> </a:t>
            </a:r>
            <a:r>
              <a:rPr lang="en-US" b="1" dirty="0" err="1">
                <a:cs typeface="B Titr" panose="00000700000000000000" pitchFamily="2" charset="-78"/>
              </a:rPr>
              <a:t>UpToDate</a:t>
            </a:r>
            <a:r>
              <a:rPr lang="en-US" b="1" dirty="0">
                <a:cs typeface="B Titr" panose="00000700000000000000" pitchFamily="2" charset="-78"/>
              </a:rPr>
              <a:t> </a:t>
            </a:r>
            <a:r>
              <a:rPr lang="fa-IR" b="1" dirty="0">
                <a:cs typeface="B Titr" panose="00000700000000000000" pitchFamily="2" charset="-78"/>
              </a:rPr>
              <a:t>همکاری دارند عبارتند از</a:t>
            </a:r>
            <a:r>
              <a:rPr lang="en-US" b="1" dirty="0" smtClean="0">
                <a:cs typeface="B Titr" panose="00000700000000000000" pitchFamily="2" charset="-78"/>
              </a:rPr>
              <a:t>:</a:t>
            </a:r>
          </a:p>
          <a:p>
            <a:endParaRPr lang="en-US" dirty="0">
              <a:cs typeface="B Titr" panose="00000700000000000000" pitchFamily="2" charset="-78"/>
            </a:endParaRPr>
          </a:p>
          <a:p>
            <a:r>
              <a:rPr lang="en-US" dirty="0"/>
              <a:t> </a:t>
            </a:r>
            <a:r>
              <a:rPr lang="en-US" dirty="0" smtClean="0"/>
              <a:t>American </a:t>
            </a:r>
            <a:r>
              <a:rPr lang="en-US" dirty="0"/>
              <a:t>Thoracic Society</a:t>
            </a:r>
          </a:p>
          <a:p>
            <a:pPr marL="45720" indent="0">
              <a:buNone/>
            </a:pPr>
            <a:endParaRPr lang="en-US" dirty="0"/>
          </a:p>
          <a:p>
            <a:pPr lvl="0"/>
            <a:r>
              <a:rPr lang="en-US" dirty="0"/>
              <a:t>The Endocrine Society, The Hormone Foundation</a:t>
            </a:r>
          </a:p>
          <a:p>
            <a:r>
              <a:rPr lang="en-US" dirty="0"/>
              <a:t> </a:t>
            </a:r>
          </a:p>
          <a:p>
            <a:pPr lvl="0"/>
            <a:r>
              <a:rPr lang="en-US" dirty="0"/>
              <a:t>American College of Rheumatology</a:t>
            </a:r>
          </a:p>
          <a:p>
            <a:r>
              <a:rPr lang="en-US" dirty="0"/>
              <a:t> </a:t>
            </a:r>
          </a:p>
          <a:p>
            <a:pPr lvl="0"/>
            <a:r>
              <a:rPr lang="en-US" dirty="0"/>
              <a:t>Society of General Internal Medicine</a:t>
            </a:r>
          </a:p>
          <a:p>
            <a:r>
              <a:rPr lang="en-US" dirty="0"/>
              <a:t> </a:t>
            </a:r>
          </a:p>
          <a:p>
            <a:pPr lvl="0"/>
            <a:r>
              <a:rPr lang="en-US" dirty="0"/>
              <a:t>The American College of Obstetricians and Gynecologists</a:t>
            </a:r>
          </a:p>
          <a:p>
            <a:r>
              <a:rPr lang="en-US" dirty="0"/>
              <a:t> </a:t>
            </a:r>
          </a:p>
          <a:p>
            <a:pPr lvl="0"/>
            <a:r>
              <a:rPr lang="en-US" dirty="0"/>
              <a:t>American Gastroenterological Association</a:t>
            </a:r>
          </a:p>
          <a:p>
            <a:endParaRPr lang="fa-IR" dirty="0"/>
          </a:p>
        </p:txBody>
      </p:sp>
    </p:spTree>
    <p:extLst>
      <p:ext uri="{BB962C8B-B14F-4D97-AF65-F5344CB8AC3E}">
        <p14:creationId xmlns:p14="http://schemas.microsoft.com/office/powerpoint/2010/main" val="1011563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143000"/>
            <a:ext cx="6512511" cy="1524000"/>
          </a:xfrm>
        </p:spPr>
        <p:txBody>
          <a:bodyPr/>
          <a:lstStyle/>
          <a:p>
            <a:r>
              <a:rPr lang="fa-IR" dirty="0" smtClean="0">
                <a:cs typeface="B Titr" panose="00000700000000000000" pitchFamily="2" charset="-78"/>
              </a:rPr>
              <a:t>بخش های مختلفی که در این پایگاه ارائه می شود:</a:t>
            </a:r>
            <a:endParaRPr lang="fa-IR" dirty="0">
              <a:cs typeface="B Titr" panose="00000700000000000000" pitchFamily="2" charset="-78"/>
            </a:endParaRPr>
          </a:p>
        </p:txBody>
      </p:sp>
      <p:sp>
        <p:nvSpPr>
          <p:cNvPr id="3" name="Content Placeholder 2"/>
          <p:cNvSpPr>
            <a:spLocks noGrp="1"/>
          </p:cNvSpPr>
          <p:nvPr>
            <p:ph sz="quarter" idx="13"/>
          </p:nvPr>
        </p:nvSpPr>
        <p:spPr>
          <a:xfrm>
            <a:off x="1371600" y="3124200"/>
            <a:ext cx="6400800" cy="3474720"/>
          </a:xfrm>
        </p:spPr>
        <p:txBody>
          <a:bodyPr/>
          <a:lstStyle/>
          <a:p>
            <a:r>
              <a:rPr lang="en-US" dirty="0"/>
              <a:t>What's New</a:t>
            </a:r>
            <a:endParaRPr lang="fa-IR" dirty="0" smtClean="0"/>
          </a:p>
          <a:p>
            <a:r>
              <a:rPr lang="fa-IR" dirty="0" smtClean="0"/>
              <a:t>تغییر </a:t>
            </a:r>
            <a:r>
              <a:rPr lang="fa-IR" dirty="0"/>
              <a:t>زمان </a:t>
            </a:r>
            <a:r>
              <a:rPr lang="en-US" dirty="0" err="1"/>
              <a:t>UpDates</a:t>
            </a:r>
            <a:endParaRPr lang="en-US" dirty="0"/>
          </a:p>
          <a:p>
            <a:r>
              <a:rPr lang="fa-IR" dirty="0" smtClean="0"/>
              <a:t>اطلاعات دارویی</a:t>
            </a:r>
            <a:r>
              <a:rPr lang="en-US" dirty="0"/>
              <a:t>Drug Information</a:t>
            </a:r>
            <a:endParaRPr lang="fa-IR" dirty="0" smtClean="0"/>
          </a:p>
          <a:p>
            <a:r>
              <a:rPr lang="fa-IR" dirty="0" smtClean="0"/>
              <a:t>اطلاعات مرتبط با بیماران</a:t>
            </a:r>
            <a:r>
              <a:rPr lang="en-US" b="1" dirty="0"/>
              <a:t>Patient </a:t>
            </a:r>
            <a:r>
              <a:rPr lang="en-US" b="1" dirty="0" smtClean="0"/>
              <a:t>Education</a:t>
            </a:r>
            <a:endParaRPr lang="fa-IR" dirty="0" smtClean="0"/>
          </a:p>
          <a:p>
            <a:r>
              <a:rPr lang="fa-IR" dirty="0" smtClean="0"/>
              <a:t>موضوعات مرتبط با متخصص</a:t>
            </a:r>
            <a:r>
              <a:rPr lang="en-US" dirty="0"/>
              <a:t>Topics by </a:t>
            </a:r>
            <a:r>
              <a:rPr lang="en-US" dirty="0" smtClean="0"/>
              <a:t>Specialty</a:t>
            </a:r>
            <a:endParaRPr lang="fa-IR" dirty="0" smtClean="0"/>
          </a:p>
          <a:p>
            <a:endParaRPr lang="fa-IR" dirty="0"/>
          </a:p>
        </p:txBody>
      </p:sp>
    </p:spTree>
    <p:extLst>
      <p:ext uri="{BB962C8B-B14F-4D97-AF65-F5344CB8AC3E}">
        <p14:creationId xmlns:p14="http://schemas.microsoft.com/office/powerpoint/2010/main" val="2391319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New</a:t>
            </a:r>
            <a:endParaRPr lang="fa-IR" dirty="0"/>
          </a:p>
        </p:txBody>
      </p:sp>
      <p:sp>
        <p:nvSpPr>
          <p:cNvPr id="3" name="Content Placeholder 2"/>
          <p:cNvSpPr>
            <a:spLocks noGrp="1"/>
          </p:cNvSpPr>
          <p:nvPr>
            <p:ph sz="quarter" idx="13"/>
          </p:nvPr>
        </p:nvSpPr>
        <p:spPr/>
        <p:txBody>
          <a:bodyPr/>
          <a:lstStyle/>
          <a:p>
            <a:r>
              <a:rPr lang="fa-IR" dirty="0"/>
              <a:t>این بخش چکیده ای از بهترین اطلاعات جدید طبق گرایش است. برای مشاهده بروزرسانی ها در هر زمینه، روی گرایش موردنظر کلیک کنید. درضمن برای دسترسی به اطلاعات این قسمت می توانید اصطلاح</a:t>
            </a:r>
            <a:r>
              <a:rPr lang="en-US" dirty="0"/>
              <a:t> What’s New  </a:t>
            </a:r>
            <a:r>
              <a:rPr lang="fa-IR" dirty="0"/>
              <a:t>را در نوار جستجو وارد کنید</a:t>
            </a:r>
            <a:r>
              <a:rPr lang="en-US" dirty="0"/>
              <a:t>.</a:t>
            </a:r>
          </a:p>
          <a:p>
            <a:endParaRPr lang="fa-IR" dirty="0"/>
          </a:p>
        </p:txBody>
      </p:sp>
    </p:spTree>
    <p:extLst>
      <p:ext uri="{BB962C8B-B14F-4D97-AF65-F5344CB8AC3E}">
        <p14:creationId xmlns:p14="http://schemas.microsoft.com/office/powerpoint/2010/main" val="1367917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4372168"/>
            <a:ext cx="7543800" cy="1143000"/>
          </a:xfrm>
        </p:spPr>
        <p:txBody>
          <a:bodyPr/>
          <a:lstStyle/>
          <a:p>
            <a:r>
              <a:rPr lang="fa-IR" sz="2000" dirty="0">
                <a:cs typeface="B Titr" panose="00000700000000000000" pitchFamily="2" charset="-78"/>
              </a:rPr>
              <a:t>توصیه های جدید در مورد موارد بالینی  </a:t>
            </a:r>
            <a:r>
              <a:rPr lang="en-US" sz="2000" dirty="0" smtClean="0">
                <a:cs typeface="B Titr" panose="00000700000000000000" pitchFamily="2" charset="-78"/>
              </a:rPr>
              <a:t>Practice </a:t>
            </a:r>
            <a:r>
              <a:rPr lang="en-US" sz="2000" dirty="0">
                <a:cs typeface="B Titr" panose="00000700000000000000" pitchFamily="2" charset="-78"/>
              </a:rPr>
              <a:t>Changing </a:t>
            </a:r>
            <a:r>
              <a:rPr lang="en-US" sz="2000" dirty="0" err="1">
                <a:cs typeface="B Titr" panose="00000700000000000000" pitchFamily="2" charset="-78"/>
              </a:rPr>
              <a:t>UpDates</a:t>
            </a:r>
            <a:r>
              <a:rPr lang="en-US" dirty="0"/>
              <a:t/>
            </a:r>
            <a:br>
              <a:rPr lang="en-US" dirty="0"/>
            </a:br>
            <a:endParaRPr lang="fa-IR" dirty="0"/>
          </a:p>
        </p:txBody>
      </p:sp>
      <p:sp>
        <p:nvSpPr>
          <p:cNvPr id="3" name="Content Placeholder 2"/>
          <p:cNvSpPr>
            <a:spLocks noGrp="1"/>
          </p:cNvSpPr>
          <p:nvPr>
            <p:ph sz="quarter" idx="13"/>
          </p:nvPr>
        </p:nvSpPr>
        <p:spPr/>
        <p:txBody>
          <a:bodyPr/>
          <a:lstStyle/>
          <a:p>
            <a:r>
              <a:rPr lang="fa-IR" dirty="0" smtClean="0"/>
              <a:t>این </a:t>
            </a:r>
            <a:r>
              <a:rPr lang="fa-IR" dirty="0"/>
              <a:t>قسمت توصیه های منحصربه فرد و مدرن با بروزرسانی در رابطه با موارد بالینی را تاکید می کند. این قسمت روی تغییراتی که ممکن است در عملکرد های بالینی تاثیرگذار باشد، تاکید می کند. به عنوان مثال رژیم درمانی جدید را به بیماران در محدوده سنی خاص و جدا از میزان بیماری ارائه می دهد</a:t>
            </a:r>
            <a:r>
              <a:rPr lang="en-US" dirty="0"/>
              <a:t>.</a:t>
            </a:r>
          </a:p>
          <a:p>
            <a:endParaRPr lang="fa-IR" dirty="0"/>
          </a:p>
        </p:txBody>
      </p:sp>
    </p:spTree>
    <p:extLst>
      <p:ext uri="{BB962C8B-B14F-4D97-AF65-F5344CB8AC3E}">
        <p14:creationId xmlns:p14="http://schemas.microsoft.com/office/powerpoint/2010/main" val="3840844855"/>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137</TotalTime>
  <Words>582</Words>
  <Application>Microsoft Office PowerPoint</Application>
  <PresentationFormat>On-screen Show (4:3)</PresentationFormat>
  <Paragraphs>62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Slipstream</vt:lpstr>
      <vt:lpstr>آشنایی با پایگاه اطلاعاتی uptodate</vt:lpstr>
      <vt:lpstr>PowerPoint Presentation</vt:lpstr>
      <vt:lpstr>PowerPoint Presentation</vt:lpstr>
      <vt:lpstr>PowerPoint Presentation</vt:lpstr>
      <vt:lpstr>PowerPoint Presentation</vt:lpstr>
      <vt:lpstr>PowerPoint Presentation</vt:lpstr>
      <vt:lpstr>بخش های مختلفی که در این پایگاه ارائه می شود:</vt:lpstr>
      <vt:lpstr>What’s New</vt:lpstr>
      <vt:lpstr>توصیه های جدید در مورد موارد بالینی  Practice Changing UpDates </vt:lpstr>
      <vt:lpstr>PowerPoint Presentation</vt:lpstr>
      <vt:lpstr>پوشش موضوعی Up To Date </vt:lpstr>
      <vt:lpstr>نکات جستجو : </vt:lpstr>
      <vt:lpstr>PowerPoint Presentation</vt:lpstr>
      <vt:lpstr>جستجوی اطلاعات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آشنایی با پایگاه اطلاعاتی uptodate</dc:title>
  <dc:creator>user</dc:creator>
  <cp:lastModifiedBy>user</cp:lastModifiedBy>
  <cp:revision>9</cp:revision>
  <dcterms:created xsi:type="dcterms:W3CDTF">2019-07-16T04:19:25Z</dcterms:created>
  <dcterms:modified xsi:type="dcterms:W3CDTF">2019-07-16T11:09:48Z</dcterms:modified>
</cp:coreProperties>
</file>